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notesSlides/notesSlide19.xml" ContentType="application/vnd.openxmlformats-officedocument.presentationml.notesSlide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charts/chart8.xml" ContentType="application/vnd.openxmlformats-officedocument.drawingml.chart+xml"/>
  <Override PartName="/ppt/notesSlides/notesSlide21.xml" ContentType="application/vnd.openxmlformats-officedocument.presentationml.notesSlide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notesSlides/notesSlide24.xml" ContentType="application/vnd.openxmlformats-officedocument.presentationml.notesSlide+xml"/>
  <Override PartName="/ppt/charts/chart12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3.xml" ContentType="application/vnd.openxmlformats-officedocument.drawingml.chart+xml"/>
  <Override PartName="/ppt/notesSlides/notesSlide27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28.xml" ContentType="application/vnd.openxmlformats-officedocument.presentationml.notesSlide+xml"/>
  <Override PartName="/ppt/charts/chart17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8.xml" ContentType="application/vnd.openxmlformats-officedocument.drawingml.chart+xml"/>
  <Override PartName="/ppt/notesSlides/notesSlide32.xml" ContentType="application/vnd.openxmlformats-officedocument.presentationml.notesSlide+xml"/>
  <Override PartName="/ppt/charts/chart19.xml" ContentType="application/vnd.openxmlformats-officedocument.drawingml.chart+xml"/>
  <Override PartName="/ppt/notesSlides/notesSlide33.xml" ContentType="application/vnd.openxmlformats-officedocument.presentationml.notesSlide+xml"/>
  <Override PartName="/ppt/charts/chart20.xml" ContentType="application/vnd.openxmlformats-officedocument.drawingml.chart+xml"/>
  <Override PartName="/ppt/notesSlides/notesSlide34.xml" ContentType="application/vnd.openxmlformats-officedocument.presentationml.notesSlide+xml"/>
  <Override PartName="/ppt/charts/chart21.xml" ContentType="application/vnd.openxmlformats-officedocument.drawingml.chart+xml"/>
  <Override PartName="/ppt/notesSlides/notesSlide35.xml" ContentType="application/vnd.openxmlformats-officedocument.presentationml.notesSlide+xml"/>
  <Override PartName="/ppt/charts/chart22.xml" ContentType="application/vnd.openxmlformats-officedocument.drawingml.chart+xml"/>
  <Override PartName="/ppt/notesSlides/notesSlide36.xml" ContentType="application/vnd.openxmlformats-officedocument.presentationml.notesSlide+xml"/>
  <Override PartName="/ppt/charts/chart23.xml" ContentType="application/vnd.openxmlformats-officedocument.drawingml.chart+xml"/>
  <Override PartName="/ppt/notesSlides/notesSlide37.xml" ContentType="application/vnd.openxmlformats-officedocument.presentationml.notesSlide+xml"/>
  <Override PartName="/ppt/charts/chart24.xml" ContentType="application/vnd.openxmlformats-officedocument.drawingml.chart+xml"/>
  <Override PartName="/ppt/notesSlides/notesSlide38.xml" ContentType="application/vnd.openxmlformats-officedocument.presentationml.notesSlide+xml"/>
  <Override PartName="/ppt/charts/chart25.xml" ContentType="application/vnd.openxmlformats-officedocument.drawingml.chart+xml"/>
  <Override PartName="/ppt/notesSlides/notesSlide39.xml" ContentType="application/vnd.openxmlformats-officedocument.presentationml.notesSlide+xml"/>
  <Override PartName="/ppt/charts/chart26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charts/chart27.xml" ContentType="application/vnd.openxmlformats-officedocument.drawingml.chart+xml"/>
  <Override PartName="/ppt/notesSlides/notesSlide42.xml" ContentType="application/vnd.openxmlformats-officedocument.presentationml.notesSlide+xml"/>
  <Override PartName="/ppt/charts/chart28.xml" ContentType="application/vnd.openxmlformats-officedocument.drawingml.chart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397" r:id="rId3"/>
    <p:sldId id="489" r:id="rId4"/>
    <p:sldId id="312" r:id="rId5"/>
    <p:sldId id="488" r:id="rId6"/>
    <p:sldId id="485" r:id="rId7"/>
    <p:sldId id="482" r:id="rId8"/>
    <p:sldId id="483" r:id="rId9"/>
    <p:sldId id="484" r:id="rId10"/>
    <p:sldId id="464" r:id="rId11"/>
    <p:sldId id="398" r:id="rId12"/>
    <p:sldId id="313" r:id="rId13"/>
    <p:sldId id="479" r:id="rId14"/>
    <p:sldId id="481" r:id="rId15"/>
    <p:sldId id="385" r:id="rId16"/>
    <p:sldId id="405" r:id="rId17"/>
    <p:sldId id="486" r:id="rId18"/>
    <p:sldId id="408" r:id="rId19"/>
    <p:sldId id="411" r:id="rId20"/>
    <p:sldId id="412" r:id="rId21"/>
    <p:sldId id="413" r:id="rId22"/>
    <p:sldId id="414" r:id="rId23"/>
    <p:sldId id="415" r:id="rId24"/>
    <p:sldId id="417" r:id="rId25"/>
    <p:sldId id="362" r:id="rId26"/>
    <p:sldId id="465" r:id="rId27"/>
    <p:sldId id="466" r:id="rId28"/>
    <p:sldId id="316" r:id="rId29"/>
    <p:sldId id="424" r:id="rId30"/>
    <p:sldId id="487" r:id="rId31"/>
    <p:sldId id="365" r:id="rId32"/>
    <p:sldId id="366" r:id="rId33"/>
    <p:sldId id="336" r:id="rId34"/>
    <p:sldId id="288" r:id="rId35"/>
    <p:sldId id="443" r:id="rId36"/>
    <p:sldId id="444" r:id="rId37"/>
    <p:sldId id="440" r:id="rId38"/>
    <p:sldId id="442" r:id="rId39"/>
    <p:sldId id="475" r:id="rId40"/>
    <p:sldId id="476" r:id="rId41"/>
    <p:sldId id="490" r:id="rId42"/>
    <p:sldId id="445" r:id="rId43"/>
    <p:sldId id="446" r:id="rId44"/>
    <p:sldId id="290" r:id="rId45"/>
    <p:sldId id="451" r:id="rId46"/>
    <p:sldId id="452" r:id="rId47"/>
    <p:sldId id="292" r:id="rId48"/>
    <p:sldId id="477" r:id="rId4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2B00"/>
    <a:srgbClr val="339933"/>
    <a:srgbClr val="FCEFE4"/>
    <a:srgbClr val="F6D1B0"/>
    <a:srgbClr val="EF9371"/>
    <a:srgbClr val="315E7D"/>
    <a:srgbClr val="D16161"/>
    <a:srgbClr val="996633"/>
    <a:srgbClr val="ABC6DA"/>
    <a:srgbClr val="E3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57" autoAdjust="0"/>
    <p:restoredTop sz="79176" autoAdjust="0"/>
  </p:normalViewPr>
  <p:slideViewPr>
    <p:cSldViewPr snapToGrid="0">
      <p:cViewPr varScale="1">
        <p:scale>
          <a:sx n="69" d="100"/>
          <a:sy n="69" d="100"/>
        </p:scale>
        <p:origin x="1070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568606438988024E-2"/>
          <c:y val="4.1427125096571218E-2"/>
          <c:w val="0.87376839729353373"/>
          <c:h val="0.843485512872630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Wisconsin Suicide Rate</c:v>
                </c:pt>
              </c:strCache>
            </c:strRef>
          </c:tx>
          <c:spPr>
            <a:ln w="50800"/>
          </c:spPr>
          <c:marker>
            <c:symbol val="none"/>
          </c:marker>
          <c:dPt>
            <c:idx val="0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0-FEAF-44B9-A025-36071E96A3E4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1-FEAF-44B9-A025-36071E96A3E4}"/>
              </c:ext>
            </c:extLst>
          </c:dPt>
          <c:dPt>
            <c:idx val="19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8-D93B-4128-96C2-6C29D364B319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79-435A-9BDE-876A04D9A4F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79-435A-9BDE-876A04D9A4F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79-435A-9BDE-876A04D9A4F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79-435A-9BDE-876A04D9A4F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79-435A-9BDE-876A04D9A4F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79-435A-9BDE-876A04D9A4F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79-435A-9BDE-876A04D9A4F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79-435A-9BDE-876A04D9A4F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79-435A-9BDE-876A04D9A4F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79-435A-9BDE-876A04D9A4F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A79-435A-9BDE-876A04D9A4F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A79-435A-9BDE-876A04D9A4F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A79-435A-9BDE-876A04D9A4F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A79-435A-9BDE-876A04D9A4F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A79-435A-9BDE-876A04D9A4F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A79-435A-9BDE-876A04D9A4F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AF-44B9-A025-36071E96A3E4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3B-4128-96C2-6C29D364B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Sheet1!$B$2:$B$21</c:f>
              <c:numCache>
                <c:formatCode>0.0</c:formatCode>
                <c:ptCount val="20"/>
                <c:pt idx="0">
                  <c:v>10.888164089148125</c:v>
                </c:pt>
                <c:pt idx="1">
                  <c:v>11.558948561700193</c:v>
                </c:pt>
                <c:pt idx="2">
                  <c:v>11.229104976532295</c:v>
                </c:pt>
                <c:pt idx="3">
                  <c:v>11.466999105481959</c:v>
                </c:pt>
                <c:pt idx="4">
                  <c:v>11.61769966835554</c:v>
                </c:pt>
                <c:pt idx="5">
                  <c:v>11.28090370265865</c:v>
                </c:pt>
                <c:pt idx="6">
                  <c:v>11.750837098649484</c:v>
                </c:pt>
                <c:pt idx="7">
                  <c:v>12.5139393199136</c:v>
                </c:pt>
                <c:pt idx="8">
                  <c:v>12.5</c:v>
                </c:pt>
                <c:pt idx="9">
                  <c:v>12.422746695186976</c:v>
                </c:pt>
                <c:pt idx="10">
                  <c:v>13.397996792483713</c:v>
                </c:pt>
                <c:pt idx="11">
                  <c:v>12.59474634995337</c:v>
                </c:pt>
                <c:pt idx="12">
                  <c:v>12.5</c:v>
                </c:pt>
                <c:pt idx="13">
                  <c:v>14.430174163350147</c:v>
                </c:pt>
                <c:pt idx="14">
                  <c:v>13</c:v>
                </c:pt>
                <c:pt idx="15">
                  <c:v>14.625953790053062</c:v>
                </c:pt>
                <c:pt idx="16">
                  <c:v>14.6</c:v>
                </c:pt>
                <c:pt idx="17">
                  <c:v>15.298338851929545</c:v>
                </c:pt>
                <c:pt idx="18">
                  <c:v>14.8</c:v>
                </c:pt>
                <c:pt idx="1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A79-435A-9BDE-876A04D9A4F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National Suicide Rate</c:v>
                </c:pt>
              </c:strCache>
            </c:strRef>
          </c:tx>
          <c:spPr>
            <a:ln w="50800"/>
          </c:spPr>
          <c:marker>
            <c:symbol val="none"/>
          </c:marker>
          <c:dPt>
            <c:idx val="0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3-A6E7-494B-B479-677D79E487F7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4-A6E7-494B-B479-677D79E487F7}"/>
              </c:ext>
            </c:extLst>
          </c:dPt>
          <c:dPt>
            <c:idx val="19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7-D93B-4128-96C2-6C29D364B319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E7-494B-B479-677D79E487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E7-494B-B479-677D79E487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E7-494B-B479-677D79E487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E7-494B-B479-677D79E487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E7-494B-B479-677D79E487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E7-494B-B479-677D79E487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6E7-494B-B479-677D79E487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6E7-494B-B479-677D79E487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6E7-494B-B479-677D79E487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E7-494B-B479-677D79E487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E7-494B-B479-677D79E487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6E7-494B-B479-677D79E487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E7-494B-B479-677D79E487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E7-494B-B479-677D79E487F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E7-494B-B479-677D79E487F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E7-494B-B479-677D79E487F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E7-494B-B479-677D79E487F7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3B-4128-96C2-6C29D364B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Sheet1!$C$2:$C$21</c:f>
              <c:numCache>
                <c:formatCode>0.0</c:formatCode>
                <c:ptCount val="20"/>
                <c:pt idx="0">
                  <c:v>10.426037819546739</c:v>
                </c:pt>
                <c:pt idx="1">
                  <c:v>10.721603640880341</c:v>
                </c:pt>
                <c:pt idx="2">
                  <c:v>10.9</c:v>
                </c:pt>
                <c:pt idx="3">
                  <c:v>10.789576961147679</c:v>
                </c:pt>
                <c:pt idx="4">
                  <c:v>10.985848639962258</c:v>
                </c:pt>
                <c:pt idx="5">
                  <c:v>10.920134511907523</c:v>
                </c:pt>
                <c:pt idx="6">
                  <c:v>10.991660744756119</c:v>
                </c:pt>
                <c:pt idx="7">
                  <c:v>11.28346643479752</c:v>
                </c:pt>
                <c:pt idx="8">
                  <c:v>11.609716669516093</c:v>
                </c:pt>
                <c:pt idx="9">
                  <c:v>11.759647388700074</c:v>
                </c:pt>
                <c:pt idx="10">
                  <c:v>12.098653094257431</c:v>
                </c:pt>
                <c:pt idx="11">
                  <c:v>12.345139699589968</c:v>
                </c:pt>
                <c:pt idx="12">
                  <c:v>12.569051552140317</c:v>
                </c:pt>
                <c:pt idx="13">
                  <c:v>12.601157438993038</c:v>
                </c:pt>
                <c:pt idx="14">
                  <c:v>12.98835377121001</c:v>
                </c:pt>
                <c:pt idx="15">
                  <c:v>13.307865992219753</c:v>
                </c:pt>
                <c:pt idx="16">
                  <c:v>13.5</c:v>
                </c:pt>
                <c:pt idx="17">
                  <c:v>14.012829531090963</c:v>
                </c:pt>
                <c:pt idx="18">
                  <c:v>14.2</c:v>
                </c:pt>
                <c:pt idx="19">
                  <c:v>13.9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93B-4128-96C2-6C29D364B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458112"/>
        <c:axId val="82460032"/>
      </c:lineChart>
      <c:catAx>
        <c:axId val="824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460032"/>
        <c:crosses val="autoZero"/>
        <c:auto val="1"/>
        <c:lblAlgn val="ctr"/>
        <c:lblOffset val="100"/>
        <c:noMultiLvlLbl val="0"/>
      </c:catAx>
      <c:valAx>
        <c:axId val="824600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Age-adjusted suicide rate per 100,000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2458112"/>
        <c:crosses val="autoZero"/>
        <c:crossBetween val="between"/>
        <c:majorUnit val="5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463417664507904"/>
          <c:y val="0.57976854697166158"/>
          <c:w val="0.21117778916688668"/>
          <c:h val="0.140194914911366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Hospitalization Rate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rgbClr val="FF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A-477D-9AF6-2843A56EEB7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8AA-477D-9AF6-2843A56EEB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White</c:v>
                </c:pt>
                <c:pt idx="2">
                  <c:v>Black</c:v>
                </c:pt>
                <c:pt idx="3">
                  <c:v>American Indian/
Alaska Native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24.5</c:v>
                </c:pt>
                <c:pt idx="1">
                  <c:v>46.6</c:v>
                </c:pt>
                <c:pt idx="2">
                  <c:v>63.7</c:v>
                </c:pt>
                <c:pt idx="3">
                  <c:v>78.099999999999994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A-428C-9DD9-EA535606937E}"/>
            </c:ext>
          </c:extLst>
        </c:ser>
        <c:ser>
          <c:idx val="1"/>
          <c:order val="1"/>
          <c:tx>
            <c:strRef>
              <c:f>Sheet1!$B$1:$C$1</c:f>
              <c:strCache>
                <c:ptCount val="1"/>
                <c:pt idx="0">
                  <c:v>Hospitalization Rate ED Visit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AA-477D-9AF6-2843A56EEB7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AA-477D-9AF6-2843A56EEB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White</c:v>
                </c:pt>
                <c:pt idx="2">
                  <c:v>Black</c:v>
                </c:pt>
                <c:pt idx="3">
                  <c:v>American Indian/
Alaska Native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26.2</c:v>
                </c:pt>
                <c:pt idx="1">
                  <c:v>62.1</c:v>
                </c:pt>
                <c:pt idx="2">
                  <c:v>126.5</c:v>
                </c:pt>
                <c:pt idx="3">
                  <c:v>108.9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BA-428C-9DD9-EA5356069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axId val="202819072"/>
        <c:axId val="202833920"/>
      </c:barChart>
      <c:catAx>
        <c:axId val="202819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2833920"/>
        <c:crosses val="autoZero"/>
        <c:auto val="1"/>
        <c:lblAlgn val="ctr"/>
        <c:lblOffset val="100"/>
        <c:noMultiLvlLbl val="0"/>
      </c:catAx>
      <c:valAx>
        <c:axId val="202833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i="0" baseline="0" dirty="0" smtClean="0">
                    <a:effectLst/>
                  </a:rPr>
                  <a:t>Age-adjusted self-harm injury rate per 100,000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20281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E5-49F5-88F7-42407534C26A}"/>
              </c:ext>
            </c:extLst>
          </c:dPt>
          <c:dLbls>
            <c:dLbl>
              <c:idx val="0"/>
              <c:layout>
                <c:manualLayout>
                  <c:x val="-6.0331825037707393E-3"/>
                  <c:y val="0"/>
                </c:manualLayout>
              </c:layout>
              <c:tx>
                <c:rich>
                  <a:bodyPr/>
                  <a:lstStyle/>
                  <a:p>
                    <a:fld id="{6BDE002A-3D1A-4D61-AA03-775767DC66F6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966865001603304E-2"/>
                      <c:h val="6.879417211229113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029-4C2D-934E-CA46FC56E4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Hispanic</c:v>
                </c:pt>
                <c:pt idx="1">
                  <c:v>Non-Hispanic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 formatCode="General">
                  <c:v>7</c:v>
                </c:pt>
                <c:pt idx="1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0-4BC8-B883-67B59D811D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203150848"/>
        <c:axId val="203295360"/>
      </c:barChart>
      <c:catAx>
        <c:axId val="20315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3295360"/>
        <c:crosses val="autoZero"/>
        <c:auto val="1"/>
        <c:lblAlgn val="ctr"/>
        <c:lblOffset val="100"/>
        <c:noMultiLvlLbl val="0"/>
      </c:catAx>
      <c:valAx>
        <c:axId val="203295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i="0" baseline="0" dirty="0" smtClean="0">
                    <a:effectLst/>
                  </a:rPr>
                  <a:t>Age-adjusted suicide rate per 100,000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315084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Hospitalizations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DB1-4830-B24B-82919ADAF3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Hispanic</c:v>
                </c:pt>
                <c:pt idx="1">
                  <c:v>Non-Hispanic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35.4</c:v>
                </c:pt>
                <c:pt idx="1">
                  <c:v>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A-428C-9DD9-EA53560693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 Visit Rate2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DB1-4830-B24B-82919ADAF361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B8064871-D1C1-433A-A22F-3F280D73CFB4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DB1-4830-B24B-82919ADAF3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Hispanic</c:v>
                </c:pt>
                <c:pt idx="1">
                  <c:v>Non-Hispanic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54.1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BA-428C-9DD9-EA5356069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3064832"/>
        <c:axId val="203066368"/>
      </c:barChart>
      <c:catAx>
        <c:axId val="20306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3066368"/>
        <c:crosses val="autoZero"/>
        <c:auto val="1"/>
        <c:lblAlgn val="ctr"/>
        <c:lblOffset val="100"/>
        <c:noMultiLvlLbl val="0"/>
      </c:catAx>
      <c:valAx>
        <c:axId val="203066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400" b="1" i="0" baseline="0" dirty="0" smtClean="0">
                    <a:effectLst/>
                  </a:rPr>
                  <a:t>Age-adjusted self-harm injury rate per 100,000</a:t>
                </a:r>
                <a:endParaRPr lang="en-US" sz="1100" dirty="0">
                  <a:effectLst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20306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B1-4830-B24B-82919ADAF3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Other</c:v>
                </c:pt>
                <c:pt idx="1">
                  <c:v>Poisoning</c:v>
                </c:pt>
                <c:pt idx="2">
                  <c:v>Suffocation</c:v>
                </c:pt>
                <c:pt idx="3">
                  <c:v>Firearm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0.15</c:v>
                </c:pt>
                <c:pt idx="2">
                  <c:v>0.28000000000000003</c:v>
                </c:pt>
                <c:pt idx="3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BA-428C-9DD9-EA5356069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3064832"/>
        <c:axId val="203066368"/>
      </c:barChart>
      <c:catAx>
        <c:axId val="20306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3066368"/>
        <c:crosses val="autoZero"/>
        <c:auto val="1"/>
        <c:lblAlgn val="ctr"/>
        <c:lblOffset val="100"/>
        <c:noMultiLvlLbl val="0"/>
      </c:catAx>
      <c:valAx>
        <c:axId val="203066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400" b="1" i="0" baseline="0" dirty="0" smtClean="0">
                    <a:effectLst/>
                  </a:rPr>
                  <a:t>Percent of all suicide deaths</a:t>
                </a:r>
                <a:endParaRPr lang="en-US" sz="11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20306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Firearm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458-4965-92FB-28028ADE6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458-4965-92FB-28028ADE688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58-4965-92FB-28028ADE688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58-4965-92FB-28028ADE68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 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0.89929999999999999</c:v>
                </c:pt>
                <c:pt idx="1">
                  <c:v>0.1007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8-4965-92FB-28028ADE68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Suffocation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Asphyxiation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8D-49CA-8DBD-D740FE90B4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E8D-49CA-8DBD-D740FE90B46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8D-49CA-8DBD-D740FE90B46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E8D-49CA-8DBD-D740FE90B4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 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8D-49CA-8DBD-D740FE90B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Poisoning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99-42A8-AFC8-471CD96319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99-42A8-AFC8-471CD9631972}"/>
              </c:ext>
            </c:extLst>
          </c:dPt>
          <c:dLbls>
            <c:dLbl>
              <c:idx val="0"/>
              <c:layout>
                <c:manualLayout>
                  <c:x val="-6.2745592095105759E-2"/>
                  <c:y val="0.17242915512259696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99-42A8-AFC8-471CD9631972}"/>
                </c:ext>
              </c:extLst>
            </c:dLbl>
            <c:dLbl>
              <c:idx val="1"/>
              <c:layout>
                <c:manualLayout>
                  <c:x val="6.2744851011270655E-2"/>
                  <c:y val="-0.17242943797882254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E99-42A8-AFC8-471CD96319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 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52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E99-42A8-AFC8-471CD96319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Firearm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781-4706-B6B1-A394A6D23FE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D4C-4830-82D3-3A8EAC9A7FD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4C-4830-82D3-3A8EAC9A7FD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4C-4830-82D3-3A8EAC9A7FD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4C-4830-82D3-3A8EAC9A7FD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D4C-4830-82D3-3A8EAC9A7FD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D4C-4830-82D3-3A8EAC9A7FD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D4C-4830-82D3-3A8EAC9A7FD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D4C-4830-82D3-3A8EAC9A7FD3}"/>
              </c:ext>
            </c:extLst>
          </c:dPt>
          <c:dLbls>
            <c:dLbl>
              <c:idx val="0"/>
              <c:layout>
                <c:manualLayout>
                  <c:x val="2.4154589371980788E-3"/>
                  <c:y val="9.75662271072367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781-4706-B6B1-A394A6D23FE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0.28000000000000003</c:v>
                </c:pt>
                <c:pt idx="1">
                  <c:v>0.39</c:v>
                </c:pt>
                <c:pt idx="2">
                  <c:v>0.49</c:v>
                </c:pt>
                <c:pt idx="3">
                  <c:v>0.45</c:v>
                </c:pt>
                <c:pt idx="4">
                  <c:v>0.4</c:v>
                </c:pt>
                <c:pt idx="5">
                  <c:v>0.44</c:v>
                </c:pt>
                <c:pt idx="6">
                  <c:v>0.53</c:v>
                </c:pt>
                <c:pt idx="7">
                  <c:v>0.63</c:v>
                </c:pt>
                <c:pt idx="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6-47C2-94BB-070E8AD0F4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Suffocation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D4C-4830-82D3-3A8EAC9A7FD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81-4706-B6B1-A394A6D23FE0}"/>
              </c:ext>
            </c:extLst>
          </c:dPt>
          <c:dLbls>
            <c:dLbl>
              <c:idx val="1"/>
              <c:layout>
                <c:manualLayout>
                  <c:x val="9.6618357487922493E-3"/>
                  <c:y val="1.2606262980046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781-4706-B6B1-A394A6D23FE0}"/>
                </c:ext>
              </c:extLst>
            </c:dLbl>
            <c:dLbl>
              <c:idx val="2"/>
              <c:layout>
                <c:manualLayout>
                  <c:x val="4.83091787439613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781-4706-B6B1-A394A6D23FE0}"/>
                </c:ext>
              </c:extLst>
            </c:dLbl>
            <c:dLbl>
              <c:idx val="3"/>
              <c:layout>
                <c:manualLayout>
                  <c:x val="6.03864734299512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781-4706-B6B1-A394A6D23FE0}"/>
                </c:ext>
              </c:extLst>
            </c:dLbl>
            <c:dLbl>
              <c:idx val="4"/>
              <c:layout>
                <c:manualLayout>
                  <c:x val="9.6618357487922701E-3"/>
                  <c:y val="3.15156574501153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81-4706-B6B1-A394A6D23FE0}"/>
                </c:ext>
              </c:extLst>
            </c:dLbl>
            <c:dLbl>
              <c:idx val="5"/>
              <c:layout>
                <c:manualLayout>
                  <c:x val="3.6231884057971015E-3"/>
                  <c:y val="3.7552075843699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781-4706-B6B1-A394A6D23FE0}"/>
                </c:ext>
              </c:extLst>
            </c:dLbl>
            <c:dLbl>
              <c:idx val="6"/>
              <c:layout>
                <c:manualLayout>
                  <c:x val="3.6230933089886389E-3"/>
                  <c:y val="6.3031314900230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781-4706-B6B1-A394A6D23FE0}"/>
                </c:ext>
              </c:extLst>
            </c:dLbl>
            <c:dLbl>
              <c:idx val="7"/>
              <c:layout>
                <c:manualLayout>
                  <c:x val="2.4154589371980675E-3"/>
                  <c:y val="1.65124078393111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8D4C-4830-82D3-3A8EAC9A7FD3}"/>
                </c:ext>
              </c:extLst>
            </c:dLbl>
            <c:dLbl>
              <c:idx val="8"/>
              <c:layout>
                <c:manualLayout>
                  <c:x val="1.2077294685990338E-3"/>
                  <c:y val="3.3024815678622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781-4706-B6B1-A394A6D23FE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0.73</c:v>
                </c:pt>
                <c:pt idx="1">
                  <c:v>0.5</c:v>
                </c:pt>
                <c:pt idx="2">
                  <c:v>0.32</c:v>
                </c:pt>
                <c:pt idx="3">
                  <c:v>0.37</c:v>
                </c:pt>
                <c:pt idx="4">
                  <c:v>0.34</c:v>
                </c:pt>
                <c:pt idx="5">
                  <c:v>0.27</c:v>
                </c:pt>
                <c:pt idx="6">
                  <c:v>0.19</c:v>
                </c:pt>
                <c:pt idx="7">
                  <c:v>0.15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6-47C2-94BB-070E8AD0F4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Poisoning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154589371980675E-3"/>
                  <c:y val="6.30305911207972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781-4706-B6B1-A394A6D23FE0}"/>
                </c:ext>
              </c:extLst>
            </c:dLbl>
            <c:dLbl>
              <c:idx val="1"/>
              <c:layout>
                <c:manualLayout>
                  <c:x val="2.4154589371980675E-3"/>
                  <c:y val="3.30248156786222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781-4706-B6B1-A394A6D23FE0}"/>
                </c:ext>
              </c:extLst>
            </c:dLbl>
            <c:dLbl>
              <c:idx val="2"/>
              <c:layout>
                <c:manualLayout>
                  <c:x val="2.4153638403895165E-3"/>
                  <c:y val="9.90744470358667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781-4706-B6B1-A394A6D23FE0}"/>
                </c:ext>
              </c:extLst>
            </c:dLbl>
            <c:dLbl>
              <c:idx val="3"/>
              <c:layout>
                <c:manualLayout>
                  <c:x val="3.6231884057971015E-3"/>
                  <c:y val="1.32099262714489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781-4706-B6B1-A394A6D23FE0}"/>
                </c:ext>
              </c:extLst>
            </c:dLbl>
            <c:dLbl>
              <c:idx val="4"/>
              <c:layout>
                <c:manualLayout>
                  <c:x val="6.038647342995169E-3"/>
                  <c:y val="1.51542297897879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781-4706-B6B1-A394A6D23FE0}"/>
                </c:ext>
              </c:extLst>
            </c:dLbl>
            <c:dLbl>
              <c:idx val="5"/>
              <c:layout>
                <c:manualLayout>
                  <c:x val="6.038647342995169E-3"/>
                  <c:y val="9.90744470358667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781-4706-B6B1-A394A6D23FE0}"/>
                </c:ext>
              </c:extLst>
            </c:dLbl>
            <c:dLbl>
              <c:idx val="6"/>
              <c:layout>
                <c:manualLayout>
                  <c:x val="1.0869565217391304E-2"/>
                  <c:y val="9.90744470358667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781-4706-B6B1-A394A6D23FE0}"/>
                </c:ext>
              </c:extLst>
            </c:dLbl>
            <c:dLbl>
              <c:idx val="7"/>
              <c:layout>
                <c:manualLayout>
                  <c:x val="3.6230933089886389E-3"/>
                  <c:y val="6.45414114286145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781-4706-B6B1-A394A6D23FE0}"/>
                </c:ext>
              </c:extLst>
            </c:dLbl>
            <c:dLbl>
              <c:idx val="8"/>
              <c:layout>
                <c:manualLayout>
                  <c:x val="8.4541062801932361E-3"/>
                  <c:y val="6.30313149002306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781-4706-B6B1-A394A6D23FE0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Sheet1!$D$2:$D$10</c:f>
              <c:numCache>
                <c:formatCode>0%</c:formatCode>
                <c:ptCount val="9"/>
                <c:pt idx="0">
                  <c:v>0</c:v>
                </c:pt>
                <c:pt idx="1">
                  <c:v>0.06</c:v>
                </c:pt>
                <c:pt idx="2">
                  <c:v>0.09</c:v>
                </c:pt>
                <c:pt idx="3">
                  <c:v>0.12</c:v>
                </c:pt>
                <c:pt idx="4">
                  <c:v>0.19</c:v>
                </c:pt>
                <c:pt idx="5">
                  <c:v>0.21</c:v>
                </c:pt>
                <c:pt idx="6">
                  <c:v>0.18</c:v>
                </c:pt>
                <c:pt idx="7">
                  <c:v>0.16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F6-47C2-94BB-070E8AD0F4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2"/>
        <c:axId val="208057472"/>
        <c:axId val="208059392"/>
      </c:barChart>
      <c:catAx>
        <c:axId val="208057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in years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8059392"/>
        <c:crosses val="autoZero"/>
        <c:auto val="1"/>
        <c:lblAlgn val="ctr"/>
        <c:lblOffset val="100"/>
        <c:noMultiLvlLbl val="0"/>
      </c:catAx>
      <c:valAx>
        <c:axId val="2080593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Percentage of </a:t>
                </a:r>
                <a:r>
                  <a:rPr lang="en-US" dirty="0" smtClean="0"/>
                  <a:t>all suicides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4154589371980675E-3"/>
              <c:y val="7.1051200686084046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20805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Left a suicide note</c:v>
                </c:pt>
                <c:pt idx="1">
                  <c:v>Disclosed suicidal intent</c:v>
                </c:pt>
                <c:pt idx="2">
                  <c:v>Had a history of suicide attempts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0.43</c:v>
                </c:pt>
                <c:pt idx="1">
                  <c:v>0.28000000000000003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BA-40E2-997C-8448E3D8A6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511360"/>
        <c:axId val="208514048"/>
      </c:barChart>
      <c:catAx>
        <c:axId val="20851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8514048"/>
        <c:crosses val="autoZero"/>
        <c:auto val="1"/>
        <c:lblAlgn val="ctr"/>
        <c:lblOffset val="100"/>
        <c:noMultiLvlLbl val="0"/>
      </c:catAx>
      <c:valAx>
        <c:axId val="208514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 of all suicides with circumstances reported</a:t>
                </a:r>
                <a:endParaRPr lang="en-US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08511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Left a suicide note</c:v>
                </c:pt>
                <c:pt idx="1">
                  <c:v>Disclosed suicidal intent</c:v>
                </c:pt>
                <c:pt idx="2">
                  <c:v>Had a history of suicide attempts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0.41</c:v>
                </c:pt>
                <c:pt idx="1">
                  <c:v>0.27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B-4D90-8C04-A4D225D952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966B-4BD0-9307-385C4ECC6726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Left a suicide note</c:v>
                </c:pt>
                <c:pt idx="1">
                  <c:v>Disclosed suicidal intent</c:v>
                </c:pt>
                <c:pt idx="2">
                  <c:v>Had a history of suicide attempts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0.5</c:v>
                </c:pt>
                <c:pt idx="1">
                  <c:v>0.31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2B-4D90-8C04-A4D225D952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585088"/>
        <c:axId val="208586624"/>
      </c:barChart>
      <c:catAx>
        <c:axId val="20858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586624"/>
        <c:crosses val="autoZero"/>
        <c:auto val="1"/>
        <c:lblAlgn val="ctr"/>
        <c:lblOffset val="100"/>
        <c:noMultiLvlLbl val="0"/>
      </c:catAx>
      <c:valAx>
        <c:axId val="208586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1" i="0" baseline="0" dirty="0" smtClean="0">
                    <a:effectLst/>
                  </a:rPr>
                  <a:t>Percent of all suicides with circumstances reported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585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183993305184685E-2"/>
          <c:y val="3.9532897697214055E-2"/>
          <c:w val="0.91453098254022591"/>
          <c:h val="0.818981196128639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50800"/>
          </c:spPr>
          <c:marker>
            <c:symbol val="none"/>
          </c:marker>
          <c:dPt>
            <c:idx val="0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0-E041-48E5-9D95-BDDE44E38BEB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1-E041-48E5-9D95-BDDE44E38BEB}"/>
              </c:ext>
            </c:extLst>
          </c:dPt>
          <c:dPt>
            <c:idx val="19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6-3EF5-415E-AFFD-8408BDD83051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AB-46A2-9DE5-6427F516FC8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AB-46A2-9DE5-6427F516FC8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AB-46A2-9DE5-6427F516FC8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AB-46A2-9DE5-6427F516FC8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AB-46A2-9DE5-6427F516FC8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AB-46A2-9DE5-6427F516FC8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AB-46A2-9DE5-6427F516FC8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AB-46A2-9DE5-6427F516FC8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AB-46A2-9DE5-6427F516FC8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AB-46A2-9DE5-6427F516FC8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AB-46A2-9DE5-6427F516FC8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AB-46A2-9DE5-6427F516FC8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AB-46A2-9DE5-6427F516FC8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AB-46A2-9DE5-6427F516FC8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4AB-46A2-9DE5-6427F516FC8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AB-46A2-9DE5-6427F516FC8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41-48E5-9D95-BDDE44E38BE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F5-415E-AFFD-8408BDD83051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17.899999999999999</c:v>
                </c:pt>
                <c:pt idx="1">
                  <c:v>19.5</c:v>
                </c:pt>
                <c:pt idx="2">
                  <c:v>18.899999999999999</c:v>
                </c:pt>
                <c:pt idx="3">
                  <c:v>19.600000000000001</c:v>
                </c:pt>
                <c:pt idx="4">
                  <c:v>18</c:v>
                </c:pt>
                <c:pt idx="5">
                  <c:v>18.600000000000001</c:v>
                </c:pt>
                <c:pt idx="6">
                  <c:v>18.7</c:v>
                </c:pt>
                <c:pt idx="7">
                  <c:v>20.100000000000001</c:v>
                </c:pt>
                <c:pt idx="8">
                  <c:v>20</c:v>
                </c:pt>
                <c:pt idx="9">
                  <c:v>19.399999999999999</c:v>
                </c:pt>
                <c:pt idx="10">
                  <c:v>21.7</c:v>
                </c:pt>
                <c:pt idx="11">
                  <c:v>19.399999999999999</c:v>
                </c:pt>
                <c:pt idx="12">
                  <c:v>19.8</c:v>
                </c:pt>
                <c:pt idx="13">
                  <c:v>23.7</c:v>
                </c:pt>
                <c:pt idx="14">
                  <c:v>20.399999999999999</c:v>
                </c:pt>
                <c:pt idx="15">
                  <c:v>22.4</c:v>
                </c:pt>
                <c:pt idx="16">
                  <c:v>23.2</c:v>
                </c:pt>
                <c:pt idx="17">
                  <c:v>24.3</c:v>
                </c:pt>
                <c:pt idx="18">
                  <c:v>24.2</c:v>
                </c:pt>
                <c:pt idx="19">
                  <c:v>22.4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4AB-46A2-9DE5-6427F516FC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50800"/>
          </c:spPr>
          <c:marker>
            <c:symbol val="none"/>
          </c:marker>
          <c:dPt>
            <c:idx val="0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2-E041-48E5-9D95-BDDE44E38BEB}"/>
              </c:ext>
            </c:extLst>
          </c:dPt>
          <c:dPt>
            <c:idx val="17"/>
            <c:bubble3D val="0"/>
            <c:extLst>
              <c:ext xmlns:c16="http://schemas.microsoft.com/office/drawing/2014/chart" uri="{C3380CC4-5D6E-409C-BE32-E72D297353CC}">
                <c16:uniqueId val="{00000003-E041-48E5-9D95-BDDE44E38BEB}"/>
              </c:ext>
            </c:extLst>
          </c:dPt>
          <c:dPt>
            <c:idx val="19"/>
            <c:marker>
              <c:symbol val="circ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7-3EF5-415E-AFFD-8408BDD83051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4AB-46A2-9DE5-6427F516FC8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4AB-46A2-9DE5-6427F516FC8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4AB-46A2-9DE5-6427F516FC8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4AB-46A2-9DE5-6427F516FC8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4AB-46A2-9DE5-6427F516FC8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4AB-46A2-9DE5-6427F516FC8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4AB-46A2-9DE5-6427F516FC8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4AB-46A2-9DE5-6427F516FC8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4AB-46A2-9DE5-6427F516FC8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4AB-46A2-9DE5-6427F516FC8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4AB-46A2-9DE5-6427F516FC8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4AB-46A2-9DE5-6427F516FC8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4AB-46A2-9DE5-6427F516FC8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4AB-46A2-9DE5-6427F516FC8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4AB-46A2-9DE5-6427F516FC8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4AB-46A2-9DE5-6427F516FC8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41-48E5-9D95-BDDE44E38BEB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F5-415E-AFFD-8408BDD83051}"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Sheet1!$A$2:$A$21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4.3</c:v>
                </c:pt>
                <c:pt idx="1">
                  <c:v>4.2</c:v>
                </c:pt>
                <c:pt idx="2">
                  <c:v>4.0999999999999996</c:v>
                </c:pt>
                <c:pt idx="3">
                  <c:v>3.8</c:v>
                </c:pt>
                <c:pt idx="4">
                  <c:v>5.5</c:v>
                </c:pt>
                <c:pt idx="5">
                  <c:v>4.2</c:v>
                </c:pt>
                <c:pt idx="6">
                  <c:v>5</c:v>
                </c:pt>
                <c:pt idx="7">
                  <c:v>5.0999999999999996</c:v>
                </c:pt>
                <c:pt idx="8">
                  <c:v>5.3</c:v>
                </c:pt>
                <c:pt idx="9">
                  <c:v>5.7</c:v>
                </c:pt>
                <c:pt idx="10">
                  <c:v>5.4</c:v>
                </c:pt>
                <c:pt idx="11">
                  <c:v>6</c:v>
                </c:pt>
                <c:pt idx="12">
                  <c:v>5.5</c:v>
                </c:pt>
                <c:pt idx="13">
                  <c:v>5.4</c:v>
                </c:pt>
                <c:pt idx="14">
                  <c:v>5.9</c:v>
                </c:pt>
                <c:pt idx="15">
                  <c:v>7</c:v>
                </c:pt>
                <c:pt idx="16">
                  <c:v>6.4</c:v>
                </c:pt>
                <c:pt idx="17">
                  <c:v>6.5</c:v>
                </c:pt>
                <c:pt idx="18" formatCode="0.0">
                  <c:v>5.6</c:v>
                </c:pt>
                <c:pt idx="19" formatCode="0.0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84AB-46A2-9DE5-6427F516FC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1355520"/>
        <c:axId val="171361792"/>
      </c:lineChart>
      <c:catAx>
        <c:axId val="17135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361792"/>
        <c:crosses val="autoZero"/>
        <c:auto val="1"/>
        <c:lblAlgn val="ctr"/>
        <c:lblOffset val="100"/>
        <c:noMultiLvlLbl val="0"/>
      </c:catAx>
      <c:valAx>
        <c:axId val="171361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Age-adjusted suicide rate per 100,000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13555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886263726708324"/>
          <c:y val="0.3537047223083844"/>
          <c:w val="0.21164224560757267"/>
          <c:h val="0.20062855575485247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tx1">
              <a:lumMod val="75000"/>
              <a:lumOff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832-4832-AFD1-27028CBAB53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Depressed mood</c:v>
                </c:pt>
                <c:pt idx="1">
                  <c:v>Mental health (MH) problem</c:v>
                </c:pt>
                <c:pt idx="2">
                  <c:v>Treatment for MH/Substance Use (SU)</c:v>
                </c:pt>
                <c:pt idx="3">
                  <c:v>History of treatment for MH/SU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0.52</c:v>
                </c:pt>
                <c:pt idx="2">
                  <c:v>0.4</c:v>
                </c:pt>
                <c:pt idx="3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3-4A94-83BD-A5723ACC38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46528"/>
        <c:axId val="208649600"/>
      </c:barChart>
      <c:catAx>
        <c:axId val="20864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649600"/>
        <c:crosses val="autoZero"/>
        <c:auto val="1"/>
        <c:lblAlgn val="ctr"/>
        <c:lblOffset val="100"/>
        <c:noMultiLvlLbl val="0"/>
      </c:catAx>
      <c:valAx>
        <c:axId val="2086496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Percent</a:t>
                </a:r>
                <a:r>
                  <a:rPr lang="en-US" sz="1400" baseline="0" dirty="0" smtClean="0"/>
                  <a:t> of all suicides with circumstances reported</a:t>
                </a:r>
                <a:endParaRPr lang="en-US" sz="1400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864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Depressed mood</c:v>
                </c:pt>
                <c:pt idx="1">
                  <c:v>MH problem</c:v>
                </c:pt>
                <c:pt idx="2">
                  <c:v>Treatment for MH/SU</c:v>
                </c:pt>
                <c:pt idx="3">
                  <c:v>History of treatment for MH/SU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0.54</c:v>
                </c:pt>
                <c:pt idx="1">
                  <c:v>0.46</c:v>
                </c:pt>
                <c:pt idx="2">
                  <c:v>0.34</c:v>
                </c:pt>
                <c:pt idx="3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E-4CD0-8705-5F4E9FA364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06A8-4920-A457-5B74F825D8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Depressed mood</c:v>
                </c:pt>
                <c:pt idx="1">
                  <c:v>MH problem</c:v>
                </c:pt>
                <c:pt idx="2">
                  <c:v>Treatment for MH/SU</c:v>
                </c:pt>
                <c:pt idx="3">
                  <c:v>History of treatment for MH/SU 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0.57999999999999996</c:v>
                </c:pt>
                <c:pt idx="1">
                  <c:v>0.74</c:v>
                </c:pt>
                <c:pt idx="2">
                  <c:v>0.63</c:v>
                </c:pt>
                <c:pt idx="3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2E-4CD0-8705-5F4E9FA364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8846336"/>
        <c:axId val="218847872"/>
      </c:barChart>
      <c:catAx>
        <c:axId val="218846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8847872"/>
        <c:crosses val="autoZero"/>
        <c:auto val="1"/>
        <c:lblAlgn val="ctr"/>
        <c:lblOffset val="100"/>
        <c:noMultiLvlLbl val="0"/>
      </c:catAx>
      <c:valAx>
        <c:axId val="2188478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1" i="0" baseline="0" dirty="0" smtClean="0">
                    <a:effectLst/>
                  </a:rPr>
                  <a:t>Percent of all suicides with circumstances reported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884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E53-4F70-90CF-306D38E10D0D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Alcohol problem</c:v>
                </c:pt>
                <c:pt idx="1">
                  <c:v>Non-alcohol substance use problem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3-4A94-83BD-A5723ACC38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8908160"/>
        <c:axId val="218915968"/>
      </c:barChart>
      <c:catAx>
        <c:axId val="21890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8915968"/>
        <c:crosses val="autoZero"/>
        <c:auto val="1"/>
        <c:lblAlgn val="ctr"/>
        <c:lblOffset val="100"/>
        <c:noMultiLvlLbl val="0"/>
      </c:catAx>
      <c:valAx>
        <c:axId val="2189159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Percent of all suicides with circumstances reported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890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Alcohol problem</c:v>
                </c:pt>
                <c:pt idx="1">
                  <c:v>Non-alcohol substance use problem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0.26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E-4CD0-8705-5F4E9FA364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C32-40F7-BC2D-E76BE9E499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Alcohol problem</c:v>
                </c:pt>
                <c:pt idx="1">
                  <c:v>Non-alcohol substance use problem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0.21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2E-4CD0-8705-5F4E9FA364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3795456"/>
        <c:axId val="223805440"/>
      </c:barChart>
      <c:catAx>
        <c:axId val="223795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3805440"/>
        <c:crosses val="autoZero"/>
        <c:auto val="1"/>
        <c:lblAlgn val="ctr"/>
        <c:lblOffset val="100"/>
        <c:noMultiLvlLbl val="0"/>
      </c:catAx>
      <c:valAx>
        <c:axId val="223805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1" i="0" baseline="0" dirty="0" smtClean="0">
                    <a:effectLst/>
                  </a:rPr>
                  <a:t>Percent of all suicides with circumstances reported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3795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ln w="38100">
                <a:noFill/>
              </a:ln>
            </c:spPr>
            <c:extLst>
              <c:ext xmlns:c16="http://schemas.microsoft.com/office/drawing/2014/chart" uri="{C3380CC4-5D6E-409C-BE32-E72D297353CC}">
                <c16:uniqueId val="{00000001-5E53-4F70-90CF-306D38E10D0D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Physical health problem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3-4A94-83BD-A5723ACC38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Physical health problem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82-46E1-B338-2D426BFFEF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8908160"/>
        <c:axId val="218915968"/>
      </c:barChart>
      <c:catAx>
        <c:axId val="218908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8915968"/>
        <c:crosses val="autoZero"/>
        <c:auto val="1"/>
        <c:lblAlgn val="ctr"/>
        <c:lblOffset val="100"/>
        <c:noMultiLvlLbl val="0"/>
      </c:catAx>
      <c:valAx>
        <c:axId val="21891596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Percent of all suicides with circumstances reported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8908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66-456A-A978-A2F58B968F21}"/>
              </c:ext>
            </c:extLst>
          </c:dPt>
          <c:dPt>
            <c:idx val="1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66-456A-A978-A2F58B968F21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Job problem</c:v>
                </c:pt>
                <c:pt idx="1">
                  <c:v>Financial problem</c:v>
                </c:pt>
                <c:pt idx="2">
                  <c:v>Criminal legal problem</c:v>
                </c:pt>
                <c:pt idx="3">
                  <c:v>Civil legal problem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0.18</c:v>
                </c:pt>
                <c:pt idx="1">
                  <c:v>0.16</c:v>
                </c:pt>
                <c:pt idx="2">
                  <c:v>0.13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4-4447-8AA1-584664914D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3509888"/>
        <c:axId val="223562752"/>
      </c:barChart>
      <c:catAx>
        <c:axId val="223509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3562752"/>
        <c:crosses val="autoZero"/>
        <c:auto val="1"/>
        <c:lblAlgn val="ctr"/>
        <c:lblOffset val="100"/>
        <c:noMultiLvlLbl val="0"/>
      </c:catAx>
      <c:valAx>
        <c:axId val="2235627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Percent of all suicides with circumstances reported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3509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69797558727619E-2"/>
          <c:y val="5.0064298138460479E-2"/>
          <c:w val="0.79468103920165056"/>
          <c:h val="0.851782330196997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Job problem</c:v>
                </c:pt>
                <c:pt idx="1">
                  <c:v>Financial problem</c:v>
                </c:pt>
                <c:pt idx="2">
                  <c:v>Criminal legal problem</c:v>
                </c:pt>
                <c:pt idx="3">
                  <c:v>Civil legal problem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0.18</c:v>
                </c:pt>
                <c:pt idx="1">
                  <c:v>0.17</c:v>
                </c:pt>
                <c:pt idx="2">
                  <c:v>0.15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3-4000-AA0B-9126F62DF6F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Job problem</c:v>
                </c:pt>
                <c:pt idx="1">
                  <c:v>Financial problem</c:v>
                </c:pt>
                <c:pt idx="2">
                  <c:v>Criminal legal problem</c:v>
                </c:pt>
                <c:pt idx="3">
                  <c:v>Civil legal problem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0.13</c:v>
                </c:pt>
                <c:pt idx="1">
                  <c:v>0.14000000000000001</c:v>
                </c:pt>
                <c:pt idx="2">
                  <c:v>7.0000000000000007E-2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3-4000-AA0B-9126F62DF6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3645696"/>
        <c:axId val="223647232"/>
      </c:barChart>
      <c:catAx>
        <c:axId val="223645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3647232"/>
        <c:crosses val="autoZero"/>
        <c:auto val="1"/>
        <c:lblAlgn val="ctr"/>
        <c:lblOffset val="100"/>
        <c:noMultiLvlLbl val="0"/>
      </c:catAx>
      <c:valAx>
        <c:axId val="2236472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 b="1" i="0" baseline="0" dirty="0" smtClean="0">
                    <a:effectLst/>
                  </a:rPr>
                  <a:t>Percent of all suicides with circumstances reported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3645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A79-428E-8336-C4B65F27DC8F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Intimate Partner Problem</c:v>
                </c:pt>
                <c:pt idx="1">
                  <c:v>Problem with family member</c:v>
                </c:pt>
                <c:pt idx="2">
                  <c:v>Problem with a friend or associate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</c:v>
                </c:pt>
                <c:pt idx="1">
                  <c:v>0.14000000000000001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2F-4ADE-888E-158D47523D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4199808"/>
        <c:axId val="224203136"/>
      </c:barChart>
      <c:catAx>
        <c:axId val="22419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4203136"/>
        <c:crosses val="autoZero"/>
        <c:auto val="1"/>
        <c:lblAlgn val="ctr"/>
        <c:lblOffset val="100"/>
        <c:noMultiLvlLbl val="0"/>
      </c:catAx>
      <c:valAx>
        <c:axId val="2242031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Percent of all suicides with circumstances reported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419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672-4690-94AD-93AD142F565A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Recent argument or conflict</c:v>
                </c:pt>
                <c:pt idx="1">
                  <c:v>Death of a family member or friend (excluding suicide) </c:v>
                </c:pt>
                <c:pt idx="2">
                  <c:v>Recent suicide of a family member or friend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0.19</c:v>
                </c:pt>
                <c:pt idx="1">
                  <c:v>0.08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9-4351-9C5B-9148AFC553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4299264"/>
        <c:axId val="224302592"/>
      </c:barChart>
      <c:catAx>
        <c:axId val="224299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4302592"/>
        <c:crosses val="autoZero"/>
        <c:auto val="1"/>
        <c:lblAlgn val="ctr"/>
        <c:lblOffset val="100"/>
        <c:noMultiLvlLbl val="0"/>
      </c:catAx>
      <c:valAx>
        <c:axId val="2243025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Percent of all suicides with circumstances reported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4299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08480733386586"/>
          <c:y val="4.4845056853776932E-2"/>
          <c:w val="0.34451690821256037"/>
          <c:h val="0.832571958326381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suicide</c:v>
                </c:pt>
              </c:strCache>
            </c:strRef>
          </c:tx>
          <c:dPt>
            <c:idx val="0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799-46C4-8E33-87101FAA00B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99-46C4-8E33-87101FAA00B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99-46C4-8E33-87101FAA0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7-441C-BB2A-D8226DFC5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legend>
      <c:legendPos val="b"/>
      <c:layout>
        <c:manualLayout>
          <c:xMode val="edge"/>
          <c:yMode val="edge"/>
          <c:x val="0.40582601087907488"/>
          <c:y val="0.91899250299563029"/>
          <c:w val="0.18834788314504164"/>
          <c:h val="8.1007497004369697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08480733386586"/>
          <c:y val="4.4845056853776932E-2"/>
          <c:w val="0.34451690821256037"/>
          <c:h val="0.832571958326381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suicide</c:v>
                </c:pt>
              </c:strCache>
            </c:strRef>
          </c:tx>
          <c:dPt>
            <c:idx val="1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799-46C4-8E33-87101FAA00B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99-46C4-8E33-87101FAA00B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99-46C4-8E33-87101FAA0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7-441C-BB2A-D8226DFC5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legend>
      <c:legendPos val="b"/>
      <c:layout>
        <c:manualLayout>
          <c:xMode val="edge"/>
          <c:yMode val="edge"/>
          <c:x val="0.40582601087907488"/>
          <c:y val="0.91899250299563029"/>
          <c:w val="0.18834788314504164"/>
          <c:h val="8.1007497004369697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08480733386586"/>
          <c:y val="4.4845056853776932E-2"/>
          <c:w val="0.34451690821256037"/>
          <c:h val="0.8325719583263814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 of suicide</c:v>
                </c:pt>
              </c:strCache>
            </c:strRef>
          </c:tx>
          <c:dPt>
            <c:idx val="1"/>
            <c:bubble3D val="0"/>
            <c:spPr>
              <a:ln w="38100"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799-46C4-8E33-87101FAA00B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99-46C4-8E33-87101FAA00B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99-46C4-8E33-87101FAA00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</c:v>
                </c:pt>
                <c:pt idx="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07-441C-BB2A-D8226DFC5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</c:plotArea>
    <c:legend>
      <c:legendPos val="b"/>
      <c:layout>
        <c:manualLayout>
          <c:xMode val="edge"/>
          <c:yMode val="edge"/>
          <c:x val="0.40582601087907488"/>
          <c:y val="0.91899250299563029"/>
          <c:w val="0.18834788314504164"/>
          <c:h val="8.100749700436969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500297243507E-2"/>
          <c:y val="4.2675928219325775E-2"/>
          <c:w val="0.83938671497754813"/>
          <c:h val="0.73594908311252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/>
              </a:solidFill>
              <a:ln w="381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58F-4EC8-B33C-15A2CFD8C85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3175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F86-4E58-9008-55D301368AEC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2.8</c:v>
                </c:pt>
                <c:pt idx="1">
                  <c:v>14.4</c:v>
                </c:pt>
                <c:pt idx="2">
                  <c:v>26.3</c:v>
                </c:pt>
                <c:pt idx="3">
                  <c:v>30.7</c:v>
                </c:pt>
                <c:pt idx="4">
                  <c:v>30.3</c:v>
                </c:pt>
                <c:pt idx="5">
                  <c:v>32.5</c:v>
                </c:pt>
                <c:pt idx="6">
                  <c:v>31.9</c:v>
                </c:pt>
                <c:pt idx="7">
                  <c:v>25.8</c:v>
                </c:pt>
                <c:pt idx="8">
                  <c:v>32.799999999999997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42-40C6-8CDA-A68C292231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8F-4EC8-B33C-15A2CFD8C855}"/>
              </c:ext>
            </c:extLst>
          </c:dPt>
          <c:dLbls>
            <c:dLbl>
              <c:idx val="2"/>
              <c:layout>
                <c:manualLayout>
                  <c:x val="-2.4442407577146348E-3"/>
                  <c:y val="5.8963824532943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58F-4EC8-B33C-15A2CFD8C855}"/>
                </c:ext>
              </c:extLst>
            </c:dLbl>
            <c:dLbl>
              <c:idx val="3"/>
              <c:layout>
                <c:manualLayout>
                  <c:x val="-1.2221203788573174E-3"/>
                  <c:y val="2.94819122664719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58F-4EC8-B33C-15A2CFD8C855}"/>
                </c:ext>
              </c:extLst>
            </c:dLbl>
            <c:dLbl>
              <c:idx val="5"/>
              <c:layout>
                <c:manualLayout>
                  <c:x val="-1.2221203788573174E-3"/>
                  <c:y val="5.8963824532943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58F-4EC8-B33C-15A2CFD8C85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1.6</c:v>
                </c:pt>
                <c:pt idx="1">
                  <c:v>7.3</c:v>
                </c:pt>
                <c:pt idx="2">
                  <c:v>6.4</c:v>
                </c:pt>
                <c:pt idx="3">
                  <c:v>8.1</c:v>
                </c:pt>
                <c:pt idx="4">
                  <c:v>8.6999999999999993</c:v>
                </c:pt>
                <c:pt idx="5">
                  <c:v>9.9</c:v>
                </c:pt>
                <c:pt idx="6">
                  <c:v>9.6999999999999993</c:v>
                </c:pt>
                <c:pt idx="7">
                  <c:v>5.6</c:v>
                </c:pt>
                <c:pt idx="8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42-40C6-8CDA-A68C292231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8"/>
        <c:axId val="185229312"/>
        <c:axId val="185250560"/>
      </c:barChart>
      <c:catAx>
        <c:axId val="185229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groups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372027396667075"/>
              <c:y val="0.8662196405580577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5250560"/>
        <c:crosses val="autoZero"/>
        <c:auto val="1"/>
        <c:lblAlgn val="ctr"/>
        <c:lblOffset val="100"/>
        <c:noMultiLvlLbl val="0"/>
      </c:catAx>
      <c:valAx>
        <c:axId val="1852505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Age-specific</a:t>
                </a:r>
                <a:r>
                  <a:rPr lang="en-US" baseline="0" dirty="0" smtClean="0"/>
                  <a:t> s</a:t>
                </a:r>
                <a:r>
                  <a:rPr lang="en-US" dirty="0" smtClean="0"/>
                  <a:t>uicide rate </a:t>
                </a:r>
                <a:r>
                  <a:rPr lang="en-US" dirty="0"/>
                  <a:t>per 100,000</a:t>
                </a:r>
              </a:p>
            </c:rich>
          </c:tx>
          <c:layout>
            <c:manualLayout>
              <c:xMode val="edge"/>
              <c:yMode val="edge"/>
              <c:x val="9.8313583675809554E-5"/>
              <c:y val="9.8075643622644509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8522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160631845858865"/>
          <c:y val="0.92336381677526991"/>
          <c:w val="0.16430763753064323"/>
          <c:h val="6.5872795129227418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81962037354032E-2"/>
          <c:y val="4.2675928219325775E-2"/>
          <c:w val="0.78179523755182789"/>
          <c:h val="0.71951011564304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F9-4BED-A21A-13FFE9316546}"/>
              </c:ext>
            </c:extLst>
          </c:dPt>
          <c:dLbls>
            <c:dLbl>
              <c:idx val="0"/>
              <c:layout>
                <c:manualLayout>
                  <c:x val="-1.2077294685990338E-3"/>
                  <c:y val="8.93997895233301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F9-4BED-A21A-13FFE9316546}"/>
                </c:ext>
              </c:extLst>
            </c:dLbl>
            <c:dLbl>
              <c:idx val="1"/>
              <c:layout>
                <c:manualLayout>
                  <c:x val="-2.4154589371980896E-3"/>
                  <c:y val="2.979992984111006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F9-4BED-A21A-13FFE9316546}"/>
                </c:ext>
              </c:extLst>
            </c:dLbl>
            <c:dLbl>
              <c:idx val="2"/>
              <c:layout>
                <c:manualLayout>
                  <c:x val="-1.2077294685990338E-3"/>
                  <c:y val="1.1919971936444024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125.0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EF9-4BED-A21A-13FFE9316546}"/>
                </c:ext>
              </c:extLst>
            </c:dLbl>
            <c:dLbl>
              <c:idx val="3"/>
              <c:layout>
                <c:manualLayout>
                  <c:x val="-1.2077294685990338E-3"/>
                  <c:y val="1.1919971936444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EF9-4BED-A21A-13FFE9316546}"/>
                </c:ext>
              </c:extLst>
            </c:dLbl>
            <c:dLbl>
              <c:idx val="4"/>
              <c:layout>
                <c:manualLayout>
                  <c:x val="0"/>
                  <c:y val="2.9799929841110061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88.0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EF9-4BED-A21A-13FFE9316546}"/>
                </c:ext>
              </c:extLst>
            </c:dLbl>
            <c:dLbl>
              <c:idx val="5"/>
              <c:layout>
                <c:manualLayout>
                  <c:x val="0"/>
                  <c:y val="1.1919971936444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EF9-4BED-A21A-13FFE9316546}"/>
                </c:ext>
              </c:extLst>
            </c:dLbl>
            <c:dLbl>
              <c:idx val="6"/>
              <c:layout>
                <c:manualLayout>
                  <c:x val="0"/>
                  <c:y val="1.489996492055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EF9-4BED-A21A-13FFE9316546}"/>
                </c:ext>
              </c:extLst>
            </c:dLbl>
            <c:dLbl>
              <c:idx val="7"/>
              <c:layout>
                <c:manualLayout>
                  <c:x val="-1.2078245654075848E-3"/>
                  <c:y val="1.1919971936443915E-2"/>
                </c:manualLayout>
              </c:layout>
              <c:tx>
                <c:rich>
                  <a:bodyPr/>
                  <a:lstStyle/>
                  <a:p>
                    <a:fld id="{E42F12B8-0E7A-4216-865E-9044D1EC8217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EF9-4BED-A21A-13FFE9316546}"/>
                </c:ext>
              </c:extLst>
            </c:dLbl>
            <c:dLbl>
              <c:idx val="8"/>
              <c:layout>
                <c:manualLayout>
                  <c:x val="-2.4155540340065301E-3"/>
                  <c:y val="8.93997895233301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EF9-4BED-A21A-13FFE931654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10.1</c:v>
                </c:pt>
                <c:pt idx="1">
                  <c:v>47.2</c:v>
                </c:pt>
                <c:pt idx="2">
                  <c:v>69.099999999999994</c:v>
                </c:pt>
                <c:pt idx="3">
                  <c:v>66.8</c:v>
                </c:pt>
                <c:pt idx="4">
                  <c:v>56.9</c:v>
                </c:pt>
                <c:pt idx="5">
                  <c:v>48.6</c:v>
                </c:pt>
                <c:pt idx="6">
                  <c:v>32.1</c:v>
                </c:pt>
                <c:pt idx="7">
                  <c:v>13</c:v>
                </c:pt>
                <c:pt idx="8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42-40C6-8CDA-A68C292231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AA-4379-B51D-7695E00F7A3D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56.6</c:v>
                </c:pt>
                <c:pt idx="1">
                  <c:v>165.5</c:v>
                </c:pt>
                <c:pt idx="2">
                  <c:v>109.6</c:v>
                </c:pt>
                <c:pt idx="3">
                  <c:v>81.400000000000006</c:v>
                </c:pt>
                <c:pt idx="4">
                  <c:v>83.3</c:v>
                </c:pt>
                <c:pt idx="5">
                  <c:v>69.5</c:v>
                </c:pt>
                <c:pt idx="6">
                  <c:v>39.6</c:v>
                </c:pt>
                <c:pt idx="7">
                  <c:v>18.899999999999999</c:v>
                </c:pt>
                <c:pt idx="8" formatCode="0.0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42-40C6-8CDA-A68C292231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7"/>
        <c:axId val="198303744"/>
        <c:axId val="198305664"/>
      </c:barChart>
      <c:catAx>
        <c:axId val="198303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Age </a:t>
                </a:r>
                <a:r>
                  <a:rPr lang="en-US" dirty="0" smtClean="0"/>
                  <a:t>groups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623083799307704"/>
              <c:y val="0.8521105677098109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8305664"/>
        <c:crosses val="autoZero"/>
        <c:auto val="1"/>
        <c:lblAlgn val="ctr"/>
        <c:lblOffset val="100"/>
        <c:noMultiLvlLbl val="0"/>
      </c:catAx>
      <c:valAx>
        <c:axId val="198305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Age specific rate of hospitalization with self-harm</a:t>
                </a:r>
                <a:r>
                  <a:rPr lang="en-US" baseline="0" dirty="0" smtClean="0"/>
                  <a:t> injury </a:t>
                </a:r>
                <a:r>
                  <a:rPr lang="en-US" dirty="0" smtClean="0"/>
                  <a:t>per </a:t>
                </a:r>
                <a:r>
                  <a:rPr lang="en-US" dirty="0"/>
                  <a:t>100,000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9830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45125337593673"/>
          <c:y val="0.93449728691381495"/>
          <c:w val="0.16237285556696718"/>
          <c:h val="6.5502641302712744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06698619194339"/>
          <c:y val="4.2675928219325775E-2"/>
          <c:w val="0.85184354673057172"/>
          <c:h val="0.7193125497742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60-4A9B-B338-DAA6CCE1F657}"/>
              </c:ext>
            </c:extLst>
          </c:dPt>
          <c:dLbls>
            <c:dLbl>
              <c:idx val="0"/>
              <c:layout>
                <c:manualLayout>
                  <c:x val="0"/>
                  <c:y val="9.62638508774412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A60-4A9B-B338-DAA6CCE1F657}"/>
                </c:ext>
              </c:extLst>
            </c:dLbl>
            <c:dLbl>
              <c:idx val="1"/>
              <c:layout>
                <c:manualLayout>
                  <c:x val="-3.6231884057971236E-3"/>
                  <c:y val="9.62638508774412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60-4A9B-B338-DAA6CCE1F657}"/>
                </c:ext>
              </c:extLst>
            </c:dLbl>
            <c:dLbl>
              <c:idx val="2"/>
              <c:layout>
                <c:manualLayout>
                  <c:x val="-3.6231884057971015E-3"/>
                  <c:y val="6.4175900584960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60-4A9B-B338-DAA6CCE1F657}"/>
                </c:ext>
              </c:extLst>
            </c:dLbl>
            <c:dLbl>
              <c:idx val="3"/>
              <c:layout>
                <c:manualLayout>
                  <c:x val="-3.6232835026056526E-3"/>
                  <c:y val="8.93990508030578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A60-4A9B-B338-DAA6CCE1F657}"/>
                </c:ext>
              </c:extLst>
            </c:dLbl>
            <c:dLbl>
              <c:idx val="4"/>
              <c:layout>
                <c:manualLayout>
                  <c:x val="1.2077294685990338E-3"/>
                  <c:y val="9.626385087744120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56.9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A60-4A9B-B338-DAA6CCE1F657}"/>
                </c:ext>
              </c:extLst>
            </c:dLbl>
            <c:dLbl>
              <c:idx val="5"/>
              <c:layout>
                <c:manualLayout>
                  <c:x val="0"/>
                  <c:y val="1.21487001095538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A60-4A9B-B338-DAA6CCE1F657}"/>
                </c:ext>
              </c:extLst>
            </c:dLbl>
            <c:dLbl>
              <c:idx val="6"/>
              <c:layout>
                <c:manualLayout>
                  <c:x val="-1.2077294685990338E-3"/>
                  <c:y val="8.93990508030578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A60-4A9B-B338-DAA6CCE1F65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41.1</c:v>
                </c:pt>
                <c:pt idx="1">
                  <c:v>149.4</c:v>
                </c:pt>
                <c:pt idx="2" formatCode="0.0">
                  <c:v>137.5</c:v>
                </c:pt>
                <c:pt idx="3">
                  <c:v>103.2</c:v>
                </c:pt>
                <c:pt idx="4">
                  <c:v>55.1</c:v>
                </c:pt>
                <c:pt idx="5">
                  <c:v>29.6</c:v>
                </c:pt>
                <c:pt idx="6">
                  <c:v>13.6</c:v>
                </c:pt>
                <c:pt idx="7">
                  <c:v>2.8</c:v>
                </c:pt>
                <c:pt idx="8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42-40C6-8CDA-A68C292231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8B-4846-83DA-7E561F98E713}"/>
              </c:ext>
            </c:extLst>
          </c:dPt>
          <c:dLbls>
            <c:dLbl>
              <c:idx val="0"/>
              <c:layout>
                <c:manualLayout>
                  <c:x val="-2.4154589371980675E-3"/>
                  <c:y val="9.6263850877440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8B-4846-83DA-7E561F98E713}"/>
                </c:ext>
              </c:extLst>
            </c:dLbl>
            <c:dLbl>
              <c:idx val="3"/>
              <c:layout>
                <c:manualLayout>
                  <c:x val="0"/>
                  <c:y val="-2.38399438728880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A60-4A9B-B338-DAA6CCE1F657}"/>
                </c:ext>
              </c:extLst>
            </c:dLbl>
            <c:dLbl>
              <c:idx val="6"/>
              <c:layout>
                <c:manualLayout>
                  <c:x val="0"/>
                  <c:y val="-1.4899964920555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A60-4A9B-B338-DAA6CCE1F65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10-14</c:v>
                </c:pt>
                <c:pt idx="1">
                  <c:v>15-17</c:v>
                </c:pt>
                <c:pt idx="2">
                  <c:v>18-24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75+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195.7</c:v>
                </c:pt>
                <c:pt idx="1">
                  <c:v>472.4</c:v>
                </c:pt>
                <c:pt idx="2" formatCode="0.0">
                  <c:v>215.8</c:v>
                </c:pt>
                <c:pt idx="3">
                  <c:v>112.3</c:v>
                </c:pt>
                <c:pt idx="4">
                  <c:v>69.7</c:v>
                </c:pt>
                <c:pt idx="5">
                  <c:v>38.799999999999997</c:v>
                </c:pt>
                <c:pt idx="6">
                  <c:v>16</c:v>
                </c:pt>
                <c:pt idx="7">
                  <c:v>4.0999999999999996</c:v>
                </c:pt>
                <c:pt idx="8" formatCode="0.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42-40C6-8CDA-A68C292231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5"/>
        <c:axId val="198326144"/>
        <c:axId val="198352896"/>
      </c:barChart>
      <c:catAx>
        <c:axId val="198326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groups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5461248050515424"/>
              <c:y val="0.8405289509109945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98352896"/>
        <c:crosses val="autoZero"/>
        <c:auto val="1"/>
        <c:lblAlgn val="ctr"/>
        <c:lblOffset val="100"/>
        <c:noMultiLvlLbl val="0"/>
      </c:catAx>
      <c:valAx>
        <c:axId val="19835289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i="0" u="none" strike="noStrike" baseline="0" dirty="0" smtClean="0">
                    <a:effectLst/>
                  </a:rPr>
                  <a:t>Age-specific rate of ED visits with self-harm injury per 100,000</a:t>
                </a:r>
                <a:endParaRPr lang="en-US" dirty="0"/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19832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A5-4314-962D-0E852B688A7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A5-4314-962D-0E852B688A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Black</c:v>
                </c:pt>
                <c:pt idx="2">
                  <c:v>White</c:v>
                </c:pt>
                <c:pt idx="3">
                  <c:v>American Indian/Alaska Native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 formatCode="General">
                  <c:v>6.1</c:v>
                </c:pt>
                <c:pt idx="1">
                  <c:v>6.2</c:v>
                </c:pt>
                <c:pt idx="2" formatCode="General">
                  <c:v>15.3</c:v>
                </c:pt>
                <c:pt idx="3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90-4BC8-B883-67B59D811D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4"/>
        <c:axId val="203587584"/>
        <c:axId val="203591040"/>
      </c:barChart>
      <c:catAx>
        <c:axId val="20358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3591040"/>
        <c:crosses val="autoZero"/>
        <c:auto val="1"/>
        <c:lblAlgn val="ctr"/>
        <c:lblOffset val="100"/>
        <c:noMultiLvlLbl val="0"/>
      </c:catAx>
      <c:valAx>
        <c:axId val="203591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 i="0" baseline="0" dirty="0" smtClean="0">
                    <a:effectLst/>
                  </a:rPr>
                  <a:t>Age-adjusted suicide rate per 100,000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358758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bg2">
              <a:lumMod val="25000"/>
            </a:schemeClr>
          </a:solidFill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0.02051</cdr:x>
      <cdr:y>0.28235</cdr:y>
    </cdr:from>
    <cdr:to>
      <cdr:x>0.15547</cdr:x>
      <cdr:y>0.33885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5648" y="1047182"/>
          <a:ext cx="1419185" cy="209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White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0.01844</cdr:x>
      <cdr:y>0.09413</cdr:y>
    </cdr:from>
    <cdr:to>
      <cdr:x>0.30799</cdr:x>
      <cdr:y>0.17289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93864" y="349119"/>
          <a:ext cx="3044792" cy="292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American Indian/Alaska Native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0.02352</cdr:x>
      <cdr:y>0.66586</cdr:y>
    </cdr:from>
    <cdr:to>
      <cdr:x>0.15848</cdr:x>
      <cdr:y>0.72237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304" y="2469539"/>
          <a:ext cx="1419185" cy="209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Asian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0.02137</cdr:x>
      <cdr:y>0.46576</cdr:y>
    </cdr:from>
    <cdr:to>
      <cdr:x>0.15633</cdr:x>
      <cdr:y>0.53424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24707" y="1727405"/>
          <a:ext cx="1419185" cy="253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Black</a:t>
          </a:r>
          <a:endParaRPr lang="en-US" sz="1400" b="1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0.14576</cdr:x>
      <cdr:y>0.13197</cdr:y>
    </cdr:from>
    <cdr:to>
      <cdr:x>0.36871</cdr:x>
      <cdr:y>0.20201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8345" y="520508"/>
          <a:ext cx="2276498" cy="276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Hospitalization rate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0.14677</cdr:x>
      <cdr:y>0.05497</cdr:y>
    </cdr:from>
    <cdr:to>
      <cdr:x>0.38993</cdr:x>
      <cdr:y>0.12903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98639" y="216821"/>
          <a:ext cx="2482859" cy="292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Emergency Department rate</a:t>
          </a:r>
          <a:endParaRPr lang="en-US" sz="14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E265D3-C09F-413D-AB88-5713BC34EC21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9F5333-F92A-4E5E-927E-4C9FD8F07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9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AC8B-0117-427A-8A85-5726A74CA6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02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AC8B-0117-427A-8A85-5726A74CA6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02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00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00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07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341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8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417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8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41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896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319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="1" dirty="0" smtClean="0"/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868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526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9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975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6560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18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415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66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704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CAC8B-0117-427A-8A85-5726A74CA63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0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6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94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1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F5333-F92A-4E5E-927E-4C9FD8F07B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9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A55AA-5D2F-4F0C-BF45-61A47E3ED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9E6B5-F015-427A-9099-1176DDDF4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3AEB7-90B2-45D3-9414-B2CE1594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EF8DD-8054-4052-BA8A-E0F16D7A7EDE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B4520-FE4D-4BCD-B608-9B0C1438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7C9A8-D9EB-4357-9092-AAFD2877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8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F68E-011E-411A-98E3-5535C3BC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D6A58-D278-4A10-9608-780FFE31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66E8A-B7E7-40BE-8A72-74BF2DD1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65D2-85C8-430E-816F-BBF47962CEC5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105C1-14C6-4617-921E-69F41D6A0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856FE-FAC3-49B5-B0C6-F556A828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9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F45EE9-D360-4694-A218-05D202DE0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EE14A-1448-4D45-BD21-BD8249DE9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C094F-B731-4C8F-9769-8ACD070D6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50A4-3F1C-4D6D-93DD-E839259BEC59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37A1-D929-49C5-A5F8-9F7256F3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DE9CA-41DF-4270-8143-8CE8B60DE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9C01-B8FF-4E5D-9ACD-133FA712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7D801-ED10-4093-9467-E3F815B98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B4B14-6512-4AF2-89D6-F259D614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6C11B-D5E8-4904-8E4C-DCD8DD22EBF5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A2B7F-BA4F-41E1-B1AA-CD41B62C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B4C9-A00F-423B-B58C-8861906D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2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5C67-245E-4F71-B899-B752FD1D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C9802-D41F-4C25-9C12-666AAB714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D6E73-BB21-4584-AA32-D0C91692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717A5-0436-44A7-9CEC-77A22F00ED75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66876-251A-45F6-8F3A-3AF97693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8C296-687F-4C3E-9145-FC92D813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2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4795D-B9FD-448C-AF27-12A87B07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9674E-12CF-47A5-9B04-FED0103E5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B893C-8D10-4E0E-901D-127622013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E1334-09C7-4B8C-8C6D-23F72F045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6F42-6BEB-404B-92D5-B44F85B84416}" type="datetime1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760F6-0BD0-4C19-A09F-BB1AC214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EFE45-958E-4036-88E2-1F7988C8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F37A-C778-43E4-9331-2B9E305B5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5BEA2-522A-48F8-AE29-91B04E9E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473761-B9F1-405D-ADDF-0E4BB33F5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807FF-F629-49DC-B90C-1C86DECF2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3F608-1BB9-4D26-88D4-17EE20A02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7F408-8645-4269-B411-17F4B6BF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A7A3-663C-4145-9A1D-E5E8DB210BEC}" type="datetime1">
              <a:rPr lang="en-US" smtClean="0"/>
              <a:t>2/15/2021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3692EE-279D-4589-BA0E-E04C7862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EB98C-1664-4007-A352-96A82FD4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67C4-EFE3-4A41-9D97-88A0C7435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5EDF6D-DF4A-4685-A1FE-1D4E1D79C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E82A-0158-47A0-80C7-AF46F1799F2A}" type="datetime1">
              <a:rPr lang="en-US" smtClean="0"/>
              <a:t>2/15/2021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C42687-82F3-46DC-9C36-96242B82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8876-BB7F-49CA-877E-209AE37E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0C4AB4-1E11-48B8-8729-9E24A92B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1ED5B-5F3A-43D5-ACA4-4F8D8C131973}" type="datetime1">
              <a:rPr lang="en-US" smtClean="0"/>
              <a:t>2/15/2021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37D0E1-CC83-4B3C-81D3-4E83A66F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8C97A-854D-4048-9AC7-58D2879B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9358-6073-4427-A4E5-9C924B1FC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96B44-6F4D-4AB6-8D4E-8F2CF600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57A4D-DB5C-4090-84D8-8FDE204B7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F7636-035C-43AE-BA29-FE07E93F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7C2D-09D8-4715-BE97-5E4C3EF04284}" type="datetime1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94639-4A9A-4E35-ACE6-44C7EB96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BD790-772A-4995-BDD5-CF457B1D4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0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5897A-EC2D-458F-9926-2911C420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6C7C2-7CB4-438A-A526-572E829FF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917BA-5381-46D7-B322-9F54F9D5F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2ED60-7D80-46BF-B0D2-7B8FCF225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44AB7-CC2D-4A06-B8A0-71350B9F8382}" type="datetime1">
              <a:rPr lang="en-US" smtClean="0"/>
              <a:t>2/15/2021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CBD4-DAE4-41BA-8EC2-35F19391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20548-E7BA-4211-99B1-DB581F84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0F8CF8-822C-4EF8-8785-344F0771C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F7D15-5B2C-43B2-A64F-569F3650D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ECBAA-6A72-4393-9DB6-926DD1330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F668-E96A-48D0-8CA4-133594DFFFF2}" type="datetime1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E6601-E7C7-4125-AE5D-5570FEB16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FF1F8-5920-4351-9F86-9F8A6D661F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54FAF-3A7D-46A8-8A90-6B59919A1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4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onder.cdc.gov/Deaths-by-Underlying-Caus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wisconsin.gov/wish/index.htm" TargetMode="External"/><Relationship Id="rId7" Type="http://schemas.openxmlformats.org/officeDocument/2006/relationships/hyperlink" Target="https://www.dhs.wisconsin.gov/wish/injury-hosp/query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hs.wisconsin.gov/wish/injury-ed/query.htm" TargetMode="External"/><Relationship Id="rId5" Type="http://schemas.openxmlformats.org/officeDocument/2006/relationships/hyperlink" Target="https://www.dhs.wisconsin.gov/wish/violent-death/index.htm" TargetMode="External"/><Relationship Id="rId4" Type="http://schemas.openxmlformats.org/officeDocument/2006/relationships/hyperlink" Target="https://www.dhs.wisconsin.gov/wish/injury-mortality/icd10-form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6485EB-BC49-4939-9DE6-EF3B337C8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 dirty="0"/>
              <a:t>Suicide </a:t>
            </a:r>
            <a:r>
              <a:rPr lang="en-US" sz="5800" dirty="0" smtClean="0"/>
              <a:t>and Self-Harm Data</a:t>
            </a:r>
            <a:endParaRPr lang="en-US" sz="5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D216C2-C1E9-43F3-9AD5-A929252CA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February 2021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1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0FD440-680A-496B-A767-3EBCD29125F2}"/>
              </a:ext>
            </a:extLst>
          </p:cNvPr>
          <p:cNvSpPr txBox="1"/>
          <p:nvPr/>
        </p:nvSpPr>
        <p:spPr>
          <a:xfrm>
            <a:off x="1695450" y="5792896"/>
            <a:ext cx="880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sources: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2/10/2021.Mortality data from the National Vital Statistics System (NVSS), 2000–2019, retrieved from: </a:t>
            </a:r>
            <a:r>
              <a:rPr lang="en-US" sz="1400" dirty="0" smtClean="0">
                <a:hlinkClick r:id="rId3"/>
              </a:rPr>
              <a:t>https://wonder.cdc.gov/Deaths-by-Underlying-Cause.html</a:t>
            </a:r>
            <a:r>
              <a:rPr lang="en-US" sz="1400" dirty="0" smtClean="0"/>
              <a:t>. Accessed: January 2021.</a:t>
            </a:r>
            <a:endParaRPr lang="en-US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Suicide </a:t>
            </a:r>
            <a:r>
              <a:rPr lang="en-US" sz="3200" b="1" dirty="0" smtClean="0"/>
              <a:t>rate </a:t>
            </a:r>
            <a:r>
              <a:rPr lang="en-US" sz="3200" dirty="0"/>
              <a:t>among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1"/>
                </a:solidFill>
              </a:rPr>
              <a:t>Wisconsin</a:t>
            </a:r>
            <a:r>
              <a:rPr lang="en-US" sz="3200" dirty="0"/>
              <a:t> residents </a:t>
            </a:r>
            <a:r>
              <a:rPr lang="en-US" sz="3200" b="1" dirty="0" smtClean="0"/>
              <a:t>increased </a:t>
            </a:r>
            <a:r>
              <a:rPr lang="en-US" sz="3200" dirty="0" smtClean="0"/>
              <a:t>by </a:t>
            </a:r>
            <a:r>
              <a:rPr lang="en-US" sz="3200" b="1" dirty="0" smtClean="0"/>
              <a:t>28%</a:t>
            </a:r>
            <a:r>
              <a:rPr lang="en-US" sz="3200" dirty="0" smtClean="0"/>
              <a:t>, 2000-2019. 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230305"/>
              </p:ext>
            </p:extLst>
          </p:nvPr>
        </p:nvGraphicFramePr>
        <p:xfrm>
          <a:off x="838200" y="1697670"/>
          <a:ext cx="9658350" cy="3900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0FD440-680A-496B-A767-3EBCD29125F2}"/>
              </a:ext>
            </a:extLst>
          </p:cNvPr>
          <p:cNvSpPr txBox="1"/>
          <p:nvPr/>
        </p:nvSpPr>
        <p:spPr>
          <a:xfrm>
            <a:off x="1695450" y="5978002"/>
            <a:ext cx="8801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</a:t>
            </a:r>
            <a:r>
              <a:rPr lang="en-US" sz="1400" dirty="0"/>
              <a:t>: Wisconsin Dept. of Health Services, Division of Public Health, Office of Health Informatics. Wisconsin Interactive Statistics on Health (WISH) data query system, https://www.dhs.wisconsin.gov/wish/index.htm, Injury-Related Mortality Module, accessed 2/10/2021.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Suicide </a:t>
            </a:r>
            <a:r>
              <a:rPr lang="en-US" sz="3200" b="1" dirty="0" smtClean="0"/>
              <a:t>rate </a:t>
            </a:r>
            <a:r>
              <a:rPr lang="en-US" sz="3200" b="1" dirty="0"/>
              <a:t>increased </a:t>
            </a:r>
            <a:r>
              <a:rPr lang="en-US" sz="3200" dirty="0"/>
              <a:t>among</a:t>
            </a:r>
            <a:r>
              <a:rPr lang="en-US" sz="3200" b="1" dirty="0"/>
              <a:t> </a:t>
            </a:r>
            <a:r>
              <a:rPr lang="en-US" sz="3200" b="1" dirty="0" smtClean="0">
                <a:solidFill>
                  <a:schemeClr val="accent1"/>
                </a:solidFill>
              </a:rPr>
              <a:t>males</a:t>
            </a:r>
            <a:r>
              <a:rPr lang="en-US" sz="3200" b="1" dirty="0" smtClean="0"/>
              <a:t> </a:t>
            </a:r>
            <a:r>
              <a:rPr lang="en-US" sz="3200" dirty="0" smtClean="0"/>
              <a:t>by </a:t>
            </a:r>
            <a:r>
              <a:rPr lang="en-US" sz="3200" b="1" dirty="0" smtClean="0"/>
              <a:t>25% </a:t>
            </a:r>
            <a:r>
              <a:rPr lang="en-US" sz="3200" dirty="0"/>
              <a:t>and </a:t>
            </a:r>
            <a:r>
              <a:rPr lang="en-US" sz="3200" dirty="0" smtClean="0"/>
              <a:t>among </a:t>
            </a:r>
            <a:r>
              <a:rPr lang="en-US" sz="3200" b="1" dirty="0" smtClean="0">
                <a:solidFill>
                  <a:schemeClr val="accent2"/>
                </a:solidFill>
              </a:rPr>
              <a:t>females</a:t>
            </a:r>
            <a:r>
              <a:rPr lang="en-US" sz="3200" dirty="0" smtClean="0"/>
              <a:t> by </a:t>
            </a:r>
            <a:r>
              <a:rPr lang="en-US" sz="3200" b="1" dirty="0" smtClean="0"/>
              <a:t>37%</a:t>
            </a:r>
            <a:r>
              <a:rPr lang="en-US" sz="3200" dirty="0" smtClean="0"/>
              <a:t>, 2000-2019. 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379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084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79332-9DF8-49F1-8A07-5117101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Suicide and Self-Harm: Geographic Areas</a:t>
            </a: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44" y="1369630"/>
            <a:ext cx="9783588" cy="525391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Wisconsin </a:t>
            </a:r>
            <a:r>
              <a:rPr lang="en-US" sz="3200" b="1" dirty="0" smtClean="0"/>
              <a:t>suicide</a:t>
            </a:r>
            <a:r>
              <a:rPr lang="en-US" sz="3200" dirty="0" smtClean="0"/>
              <a:t> </a:t>
            </a:r>
            <a:r>
              <a:rPr lang="en-US" sz="3200" b="1" dirty="0" smtClean="0"/>
              <a:t>rate</a:t>
            </a:r>
            <a:r>
              <a:rPr lang="en-US" sz="3200" dirty="0" smtClean="0"/>
              <a:t> ranks </a:t>
            </a:r>
            <a:r>
              <a:rPr lang="en-US" sz="3200" b="1" dirty="0" smtClean="0"/>
              <a:t>3</a:t>
            </a:r>
            <a:r>
              <a:rPr lang="en-US" sz="3200" b="1" baseline="30000" dirty="0" smtClean="0"/>
              <a:t>rd</a:t>
            </a:r>
            <a:r>
              <a:rPr lang="en-US" sz="3200" b="1" dirty="0" smtClean="0"/>
              <a:t> highest</a:t>
            </a:r>
            <a:r>
              <a:rPr lang="en-US" sz="3200" dirty="0" smtClean="0"/>
              <a:t> in the Midwest region, 2015-2019.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7669" y="1598058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Age-adjusted suicide rates per 100,000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7997" y="5806295"/>
            <a:ext cx="11064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sources: </a:t>
            </a:r>
            <a:r>
              <a:rPr lang="en-US" sz="1400" dirty="0" smtClean="0"/>
              <a:t>Centers </a:t>
            </a:r>
            <a:r>
              <a:rPr lang="en-US" sz="1400" dirty="0"/>
              <a:t>for Disease Control and Prevention, National Center for Health Statistics. </a:t>
            </a:r>
            <a:r>
              <a:rPr lang="en-US" sz="1400" dirty="0" smtClean="0"/>
              <a:t>Underlying Cause </a:t>
            </a:r>
            <a:r>
              <a:rPr lang="en-US" sz="1400" dirty="0"/>
              <a:t>of Death </a:t>
            </a:r>
            <a:r>
              <a:rPr lang="en-US" sz="1400" dirty="0" smtClean="0"/>
              <a:t>2015–201 </a:t>
            </a:r>
            <a:r>
              <a:rPr lang="en-US" sz="1400" dirty="0"/>
              <a:t>on CDC WONDER Online Database, released December, </a:t>
            </a:r>
            <a:r>
              <a:rPr lang="en-US" sz="1400" dirty="0" smtClean="0"/>
              <a:t>2020 (Wisconsin, Minnesota</a:t>
            </a:r>
            <a:r>
              <a:rPr lang="en-US" sz="1400" dirty="0"/>
              <a:t>, Iowa, Illinois, Indiana, </a:t>
            </a:r>
            <a:r>
              <a:rPr lang="en-US" sz="1400" dirty="0" smtClean="0"/>
              <a:t>Ohio, and </a:t>
            </a:r>
            <a:r>
              <a:rPr lang="en-US" sz="1400" dirty="0"/>
              <a:t>Michigan data).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40339" y="3743864"/>
            <a:ext cx="61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14.1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45652" y="4649566"/>
            <a:ext cx="61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14.6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2351" y="4712043"/>
            <a:ext cx="61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15.3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2640" y="4655388"/>
            <a:ext cx="61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10.9</a:t>
            </a:r>
            <a:endParaRPr lang="en-US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05219" y="3332671"/>
            <a:ext cx="61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14.7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72283" y="2829463"/>
            <a:ext cx="61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13.6</a:t>
            </a:r>
            <a:endParaRPr lang="en-US" sz="1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24682" y="4120550"/>
            <a:ext cx="610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15.1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56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Suicide</a:t>
            </a:r>
            <a:r>
              <a:rPr lang="en-US" sz="2800" dirty="0"/>
              <a:t> </a:t>
            </a:r>
            <a:r>
              <a:rPr lang="en-US" sz="2800" b="1" dirty="0" smtClean="0"/>
              <a:t>rates</a:t>
            </a:r>
            <a:r>
              <a:rPr lang="en-US" sz="2800" dirty="0" smtClean="0"/>
              <a:t> </a:t>
            </a:r>
            <a:r>
              <a:rPr lang="en-US" sz="2800" dirty="0"/>
              <a:t>were </a:t>
            </a:r>
            <a:r>
              <a:rPr lang="en-US" sz="2800" dirty="0" smtClean="0"/>
              <a:t>significantly </a:t>
            </a:r>
            <a:r>
              <a:rPr lang="en-US" sz="2800" b="1" dirty="0" smtClean="0"/>
              <a:t>higher </a:t>
            </a:r>
            <a:r>
              <a:rPr lang="en-US" sz="2800" dirty="0" smtClean="0"/>
              <a:t>in </a:t>
            </a:r>
            <a:r>
              <a:rPr lang="en-US" sz="2800" b="1" dirty="0">
                <a:solidFill>
                  <a:srgbClr val="AC2B00"/>
                </a:solidFill>
              </a:rPr>
              <a:t>dark </a:t>
            </a:r>
            <a:r>
              <a:rPr lang="en-US" sz="2800" b="1" dirty="0" smtClean="0">
                <a:solidFill>
                  <a:srgbClr val="AC2B00"/>
                </a:solidFill>
              </a:rPr>
              <a:t>red </a:t>
            </a:r>
            <a:r>
              <a:rPr lang="en-US" sz="2800" dirty="0" smtClean="0"/>
              <a:t>counties when compared to the state, 2015-2019.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4000" y="2514600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Significantly higher than state rate</a:t>
            </a:r>
          </a:p>
          <a:p>
            <a:endParaRPr lang="en-US" dirty="0" smtClean="0"/>
          </a:p>
          <a:p>
            <a:r>
              <a:rPr lang="en-US" dirty="0" smtClean="0"/>
              <a:t>Higher than </a:t>
            </a:r>
            <a:r>
              <a:rPr lang="en-US" dirty="0"/>
              <a:t>state </a:t>
            </a:r>
            <a:r>
              <a:rPr lang="en-US" dirty="0" smtClean="0"/>
              <a:t>rate</a:t>
            </a:r>
          </a:p>
          <a:p>
            <a:endParaRPr lang="en-US" dirty="0" smtClean="0"/>
          </a:p>
          <a:p>
            <a:r>
              <a:rPr lang="en-US" dirty="0" smtClean="0"/>
              <a:t>Lower than state rate</a:t>
            </a:r>
          </a:p>
          <a:p>
            <a:endParaRPr lang="en-US" dirty="0" smtClean="0"/>
          </a:p>
          <a:p>
            <a:r>
              <a:rPr lang="en-US" dirty="0" smtClean="0"/>
              <a:t>Significantly lower than state rate </a:t>
            </a:r>
          </a:p>
          <a:p>
            <a:endParaRPr lang="en-US" dirty="0" smtClean="0"/>
          </a:p>
          <a:p>
            <a:r>
              <a:rPr lang="en-US" dirty="0" smtClean="0"/>
              <a:t>No rate calculated (&lt;5 suicides)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12619" y="2521226"/>
            <a:ext cx="406400" cy="304800"/>
          </a:xfrm>
          <a:prstGeom prst="rect">
            <a:avLst/>
          </a:prstGeom>
          <a:solidFill>
            <a:srgbClr val="AC2B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7036" y="3124200"/>
            <a:ext cx="406400" cy="304800"/>
          </a:xfrm>
          <a:prstGeom prst="rect">
            <a:avLst/>
          </a:prstGeom>
          <a:solidFill>
            <a:srgbClr val="EF93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2619" y="3657600"/>
            <a:ext cx="406400" cy="304800"/>
          </a:xfrm>
          <a:prstGeom prst="rect">
            <a:avLst/>
          </a:prstGeom>
          <a:solidFill>
            <a:srgbClr val="F6D1B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7036" y="4191000"/>
            <a:ext cx="406400" cy="304800"/>
          </a:xfrm>
          <a:prstGeom prst="rect">
            <a:avLst/>
          </a:prstGeom>
          <a:solidFill>
            <a:srgbClr val="FCEFE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7600" y="4724400"/>
            <a:ext cx="406400" cy="304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7036" y="1991764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Age-adjusted suicide rates per 100,000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7999" y="6248401"/>
            <a:ext cx="11064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2/10/2021.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50" t="4686" r="29173" b="5875"/>
          <a:stretch/>
        </p:blipFill>
        <p:spPr>
          <a:xfrm>
            <a:off x="920594" y="1314989"/>
            <a:ext cx="4309328" cy="4685221"/>
          </a:xfrm>
        </p:spPr>
      </p:pic>
    </p:spTree>
    <p:extLst>
      <p:ext uri="{BB962C8B-B14F-4D97-AF65-F5344CB8AC3E}">
        <p14:creationId xmlns:p14="http://schemas.microsoft.com/office/powerpoint/2010/main" val="6686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1C1A-FCAC-4495-ABA1-9A9CF78E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Suicide </a:t>
            </a:r>
            <a:r>
              <a:rPr lang="en-US" sz="3200" b="1" dirty="0" smtClean="0"/>
              <a:t>rate</a:t>
            </a:r>
            <a:r>
              <a:rPr lang="en-US" sz="3200" dirty="0" smtClean="0"/>
              <a:t> in </a:t>
            </a:r>
            <a:r>
              <a:rPr lang="en-US" sz="3200" b="1" dirty="0">
                <a:solidFill>
                  <a:srgbClr val="315E7D"/>
                </a:solidFill>
              </a:rPr>
              <a:t>rural</a:t>
            </a:r>
            <a:r>
              <a:rPr lang="en-US" sz="3200" dirty="0"/>
              <a:t> counties was </a:t>
            </a:r>
            <a:r>
              <a:rPr lang="en-US" sz="3200" b="1" dirty="0" smtClean="0"/>
              <a:t>higher</a:t>
            </a:r>
            <a:r>
              <a:rPr lang="en-US" sz="3200" dirty="0" smtClean="0"/>
              <a:t> </a:t>
            </a:r>
            <a:r>
              <a:rPr lang="en-US" sz="3200" dirty="0"/>
              <a:t>than </a:t>
            </a:r>
            <a:r>
              <a:rPr lang="en-US" sz="3200" b="1" dirty="0" smtClean="0">
                <a:solidFill>
                  <a:srgbClr val="ABC6DA"/>
                </a:solidFill>
              </a:rPr>
              <a:t>urban</a:t>
            </a:r>
            <a:r>
              <a:rPr lang="en-US" sz="3200" b="1" dirty="0" smtClean="0">
                <a:solidFill>
                  <a:srgbClr val="FF9966"/>
                </a:solidFill>
              </a:rPr>
              <a:t> </a:t>
            </a:r>
            <a:r>
              <a:rPr lang="en-US" sz="3200" dirty="0"/>
              <a:t>counties, </a:t>
            </a:r>
            <a:r>
              <a:rPr lang="en-US" sz="3200" dirty="0" smtClean="0"/>
              <a:t>2015-2019. 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0D30B-D9DB-4A52-877F-6851507FC7FB}"/>
              </a:ext>
            </a:extLst>
          </p:cNvPr>
          <p:cNvSpPr txBox="1"/>
          <p:nvPr/>
        </p:nvSpPr>
        <p:spPr>
          <a:xfrm>
            <a:off x="5493542" y="5369361"/>
            <a:ext cx="55435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2/10/2021.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8" t="4369" r="25568" b="8426"/>
          <a:stretch/>
        </p:blipFill>
        <p:spPr>
          <a:xfrm>
            <a:off x="950994" y="1630479"/>
            <a:ext cx="4516356" cy="48644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62600" y="2831396"/>
            <a:ext cx="280988" cy="171450"/>
          </a:xfrm>
          <a:prstGeom prst="rect">
            <a:avLst/>
          </a:prstGeom>
          <a:solidFill>
            <a:srgbClr val="315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4981" y="3174296"/>
            <a:ext cx="280988" cy="171450"/>
          </a:xfrm>
          <a:prstGeom prst="rect">
            <a:avLst/>
          </a:prstGeom>
          <a:solidFill>
            <a:srgbClr val="ABC7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C378C-4C80-427E-B00C-0138F86CA083}"/>
              </a:ext>
            </a:extLst>
          </p:cNvPr>
          <p:cNvSpPr txBox="1"/>
          <p:nvPr/>
        </p:nvSpPr>
        <p:spPr>
          <a:xfrm>
            <a:off x="5817395" y="2683892"/>
            <a:ext cx="5384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15E7D"/>
                </a:solidFill>
              </a:rPr>
              <a:t>Rural Counties</a:t>
            </a:r>
            <a:r>
              <a:rPr lang="en-US" sz="2400" dirty="0"/>
              <a:t>: </a:t>
            </a:r>
            <a:r>
              <a:rPr lang="en-US" sz="2400" dirty="0" smtClean="0"/>
              <a:t>16.5/100,000 </a:t>
            </a:r>
          </a:p>
          <a:p>
            <a:r>
              <a:rPr lang="en-US" sz="2400" b="1" dirty="0" smtClean="0">
                <a:solidFill>
                  <a:srgbClr val="ABC6DA"/>
                </a:solidFill>
              </a:rPr>
              <a:t>Urban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14.1/100,000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4056" y="2148475"/>
            <a:ext cx="525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Age-adjusted suicide rates per 100,000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85207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1C1A-FCAC-4495-ABA1-9A9CF78E7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239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Self-harm emergency department</a:t>
            </a:r>
            <a:r>
              <a:rPr lang="en-US" sz="3200" dirty="0"/>
              <a:t> </a:t>
            </a:r>
            <a:r>
              <a:rPr lang="en-US" sz="3200" b="1" dirty="0" smtClean="0"/>
              <a:t>rate </a:t>
            </a:r>
            <a:r>
              <a:rPr lang="en-US" sz="3200" dirty="0"/>
              <a:t>among </a:t>
            </a:r>
            <a:r>
              <a:rPr lang="en-US" sz="3200" b="1" dirty="0" smtClean="0">
                <a:solidFill>
                  <a:srgbClr val="315E7D"/>
                </a:solidFill>
              </a:rPr>
              <a:t>rural</a:t>
            </a:r>
            <a:r>
              <a:rPr lang="en-US" sz="3200" dirty="0" smtClean="0"/>
              <a:t> </a:t>
            </a:r>
            <a:r>
              <a:rPr lang="en-US" sz="3200" dirty="0"/>
              <a:t>counties was </a:t>
            </a:r>
            <a:r>
              <a:rPr lang="en-US" sz="3200" b="1" dirty="0" smtClean="0"/>
              <a:t>higher</a:t>
            </a:r>
            <a:r>
              <a:rPr lang="en-US" sz="3200" dirty="0" smtClean="0"/>
              <a:t> </a:t>
            </a:r>
            <a:r>
              <a:rPr lang="en-US" sz="3200" dirty="0"/>
              <a:t>than </a:t>
            </a:r>
            <a:r>
              <a:rPr lang="en-US" sz="3200" b="1" dirty="0" smtClean="0">
                <a:solidFill>
                  <a:srgbClr val="ABC6DA"/>
                </a:solidFill>
              </a:rPr>
              <a:t>urban</a:t>
            </a:r>
            <a:r>
              <a:rPr lang="en-US" sz="3200" b="1" dirty="0" smtClean="0">
                <a:solidFill>
                  <a:srgbClr val="FF9966"/>
                </a:solidFill>
              </a:rPr>
              <a:t> </a:t>
            </a:r>
            <a:r>
              <a:rPr lang="en-US" sz="3200" dirty="0"/>
              <a:t>counties, </a:t>
            </a:r>
            <a:r>
              <a:rPr lang="en-US" sz="3200" dirty="0" smtClean="0"/>
              <a:t>2016-2019.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C378C-4C80-427E-B00C-0138F86CA083}"/>
              </a:ext>
            </a:extLst>
          </p:cNvPr>
          <p:cNvSpPr txBox="1"/>
          <p:nvPr/>
        </p:nvSpPr>
        <p:spPr>
          <a:xfrm>
            <a:off x="5848350" y="2671896"/>
            <a:ext cx="5734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15E7D"/>
                </a:solidFill>
              </a:rPr>
              <a:t>Rural Counties</a:t>
            </a:r>
            <a:r>
              <a:rPr lang="en-US" sz="2400" dirty="0"/>
              <a:t>: </a:t>
            </a:r>
            <a:r>
              <a:rPr lang="en-US" sz="2400" dirty="0" smtClean="0"/>
              <a:t>77.1/100,000 </a:t>
            </a:r>
          </a:p>
          <a:p>
            <a:r>
              <a:rPr lang="en-US" sz="2400" b="1" dirty="0" smtClean="0">
                <a:solidFill>
                  <a:srgbClr val="ABC6DA"/>
                </a:solidFill>
              </a:rPr>
              <a:t>Urban</a:t>
            </a:r>
            <a:r>
              <a:rPr lang="en-US" sz="2400" dirty="0" smtClean="0"/>
              <a:t>: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68.1/100,000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0D30B-D9DB-4A52-877F-6851507FC7FB}"/>
              </a:ext>
            </a:extLst>
          </p:cNvPr>
          <p:cNvSpPr txBox="1"/>
          <p:nvPr/>
        </p:nvSpPr>
        <p:spPr>
          <a:xfrm>
            <a:off x="5553075" y="3710294"/>
            <a:ext cx="51530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Emergency Department Visits Module, accessed 2/10/2021.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78" t="4369" r="25568" b="8426"/>
          <a:stretch/>
        </p:blipFill>
        <p:spPr>
          <a:xfrm>
            <a:off x="905773" y="1658068"/>
            <a:ext cx="4516356" cy="48644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05461" y="2829284"/>
            <a:ext cx="280988" cy="171450"/>
          </a:xfrm>
          <a:prstGeom prst="rect">
            <a:avLst/>
          </a:prstGeom>
          <a:solidFill>
            <a:srgbClr val="315E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07842" y="3172184"/>
            <a:ext cx="280988" cy="171450"/>
          </a:xfrm>
          <a:prstGeom prst="rect">
            <a:avLst/>
          </a:prstGeom>
          <a:solidFill>
            <a:srgbClr val="ABC7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8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79332-9DF8-49F1-8A07-5117101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Suicide and Self-Harm: Demographics</a:t>
            </a: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12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0FD440-680A-496B-A767-3EBCD29125F2}"/>
              </a:ext>
            </a:extLst>
          </p:cNvPr>
          <p:cNvSpPr txBox="1"/>
          <p:nvPr/>
        </p:nvSpPr>
        <p:spPr>
          <a:xfrm>
            <a:off x="1695450" y="5997096"/>
            <a:ext cx="8801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2/10/2021.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b="1" dirty="0" smtClean="0"/>
              <a:t>majority</a:t>
            </a:r>
            <a:r>
              <a:rPr lang="en-US" sz="3200" dirty="0" smtClean="0"/>
              <a:t> </a:t>
            </a:r>
            <a:r>
              <a:rPr lang="en-US" sz="3200" dirty="0"/>
              <a:t>of </a:t>
            </a:r>
            <a:r>
              <a:rPr lang="en-US" sz="3200" b="1" dirty="0" smtClean="0"/>
              <a:t>suicide deaths</a:t>
            </a:r>
            <a:r>
              <a:rPr lang="en-US" sz="3200" dirty="0" smtClean="0"/>
              <a:t> </a:t>
            </a:r>
            <a:r>
              <a:rPr lang="en-US" sz="3200" dirty="0"/>
              <a:t>were </a:t>
            </a:r>
            <a:r>
              <a:rPr lang="en-US" sz="3200" b="1" dirty="0">
                <a:solidFill>
                  <a:schemeClr val="accent1"/>
                </a:solidFill>
              </a:rPr>
              <a:t>male</a:t>
            </a:r>
            <a:r>
              <a:rPr lang="en-US" sz="3200" dirty="0"/>
              <a:t>, </a:t>
            </a:r>
            <a:r>
              <a:rPr lang="en-US" sz="3200" dirty="0" smtClean="0"/>
              <a:t>2015-2019.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145825"/>
              </p:ext>
            </p:extLst>
          </p:nvPr>
        </p:nvGraphicFramePr>
        <p:xfrm>
          <a:off x="838200" y="16457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98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3308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b="1" dirty="0" smtClean="0"/>
              <a:t>majority</a:t>
            </a:r>
            <a:r>
              <a:rPr lang="en-US" sz="3200" dirty="0" smtClean="0"/>
              <a:t> </a:t>
            </a:r>
            <a:r>
              <a:rPr lang="en-US" sz="3200" dirty="0"/>
              <a:t>of </a:t>
            </a:r>
            <a:r>
              <a:rPr lang="en-US" sz="3200" b="1" dirty="0" smtClean="0"/>
              <a:t>hospitalizations with self-harm </a:t>
            </a:r>
            <a:r>
              <a:rPr lang="en-US" sz="3200" dirty="0" smtClean="0"/>
              <a:t>injuries were </a:t>
            </a:r>
            <a:r>
              <a:rPr lang="en-US" sz="3200" b="1" dirty="0">
                <a:solidFill>
                  <a:schemeClr val="accent2"/>
                </a:solidFill>
              </a:rPr>
              <a:t>female</a:t>
            </a:r>
            <a:r>
              <a:rPr lang="en-US" sz="3200" dirty="0"/>
              <a:t>, </a:t>
            </a:r>
            <a:r>
              <a:rPr lang="en-US" sz="3200" dirty="0" smtClean="0"/>
              <a:t>2016-2019.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109672"/>
              </p:ext>
            </p:extLst>
          </p:nvPr>
        </p:nvGraphicFramePr>
        <p:xfrm>
          <a:off x="809625" y="160646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695450" y="6081630"/>
            <a:ext cx="82926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Hospitalizations Module, accessed 2/10/2021.</a:t>
            </a:r>
            <a:endParaRPr lang="en-US" sz="1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5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Purpose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93979"/>
            <a:ext cx="10515600" cy="4351338"/>
          </a:xfrm>
        </p:spPr>
        <p:txBody>
          <a:bodyPr>
            <a:noAutofit/>
          </a:bodyPr>
          <a:lstStyle/>
          <a:p>
            <a:r>
              <a:rPr lang="en-US" sz="1600" dirty="0" smtClean="0"/>
              <a:t>These slides are intended to be used in presentations when referencing state </a:t>
            </a:r>
            <a:r>
              <a:rPr lang="en-US" sz="1600" dirty="0" smtClean="0"/>
              <a:t>data</a:t>
            </a:r>
          </a:p>
          <a:p>
            <a:r>
              <a:rPr lang="en-US" sz="1600" dirty="0" smtClean="0"/>
              <a:t>Slides can be reformatted to match the style of your presentation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31658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b="1" dirty="0" smtClean="0"/>
              <a:t>majority</a:t>
            </a:r>
            <a:r>
              <a:rPr lang="en-US" sz="3200" dirty="0" smtClean="0"/>
              <a:t> </a:t>
            </a:r>
            <a:r>
              <a:rPr lang="en-US" sz="3200" dirty="0"/>
              <a:t>of </a:t>
            </a:r>
            <a:r>
              <a:rPr lang="en-US" sz="3200" b="1" dirty="0" smtClean="0"/>
              <a:t>emergency department visits with self-harm </a:t>
            </a:r>
            <a:r>
              <a:rPr lang="en-US" sz="3200" dirty="0" smtClean="0"/>
              <a:t>injuries were </a:t>
            </a:r>
            <a:r>
              <a:rPr lang="en-US" sz="3200" b="1" dirty="0">
                <a:solidFill>
                  <a:schemeClr val="accent2"/>
                </a:solidFill>
              </a:rPr>
              <a:t>female</a:t>
            </a:r>
            <a:r>
              <a:rPr lang="en-US" sz="3200" dirty="0"/>
              <a:t>, </a:t>
            </a:r>
            <a:r>
              <a:rPr lang="en-US" sz="3200" dirty="0" smtClean="0"/>
              <a:t>2016-2019.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582176"/>
              </p:ext>
            </p:extLst>
          </p:nvPr>
        </p:nvGraphicFramePr>
        <p:xfrm>
          <a:off x="828675" y="16457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706601" y="5997096"/>
            <a:ext cx="84867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Emergency Department Visits Module, accessed 2/10/2021.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37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423F-F140-413A-9308-CB808B05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ysClr val="windowText" lastClr="000000"/>
                </a:solidFill>
              </a:rPr>
              <a:t>Suicide rate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was 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highest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among </a:t>
            </a:r>
            <a:r>
              <a:rPr lang="en-US" sz="3200" b="1" dirty="0" smtClean="0">
                <a:solidFill>
                  <a:schemeClr val="accent2"/>
                </a:solidFill>
              </a:rPr>
              <a:t>females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ages 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45-54 </a:t>
            </a:r>
            <a:r>
              <a:rPr lang="en-US" sz="3200" dirty="0" smtClean="0">
                <a:solidFill>
                  <a:sysClr val="windowText" lastClr="000000"/>
                </a:solidFill>
              </a:rPr>
              <a:t>and </a:t>
            </a:r>
            <a:r>
              <a:rPr lang="en-US" sz="3200" b="1" dirty="0" smtClean="0">
                <a:solidFill>
                  <a:schemeClr val="accent1"/>
                </a:solidFill>
              </a:rPr>
              <a:t>males</a:t>
            </a:r>
            <a:r>
              <a:rPr lang="en-US" sz="3200" dirty="0" smtClean="0">
                <a:solidFill>
                  <a:sysClr val="windowText" lastClr="000000"/>
                </a:solidFill>
              </a:rPr>
              <a:t> ages </a:t>
            </a:r>
            <a:r>
              <a:rPr lang="en-US" sz="3200" b="1" dirty="0" smtClean="0">
                <a:solidFill>
                  <a:sysClr val="windowText" lastClr="000000"/>
                </a:solidFill>
              </a:rPr>
              <a:t>75 and older</a:t>
            </a:r>
            <a:r>
              <a:rPr lang="en-US" sz="3200" dirty="0" smtClean="0">
                <a:solidFill>
                  <a:sysClr val="windowText" lastClr="000000"/>
                </a:solidFill>
              </a:rPr>
              <a:t>, 2015-2019. 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9CE507-8CF3-4E1E-B0F0-680DEDF45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82155"/>
              </p:ext>
            </p:extLst>
          </p:nvPr>
        </p:nvGraphicFramePr>
        <p:xfrm>
          <a:off x="962025" y="1677316"/>
          <a:ext cx="10391775" cy="4418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0FD440-680A-496B-A767-3EBCD29125F2}"/>
              </a:ext>
            </a:extLst>
          </p:cNvPr>
          <p:cNvSpPr txBox="1"/>
          <p:nvPr/>
        </p:nvSpPr>
        <p:spPr>
          <a:xfrm>
            <a:off x="1695450" y="5985043"/>
            <a:ext cx="8801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2/10/2021.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6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423F-F140-413A-9308-CB808B05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rate of </a:t>
            </a:r>
            <a:r>
              <a:rPr lang="en-US" sz="3200" b="1" dirty="0" smtClean="0"/>
              <a:t>hospitalization with self-harm injuries </a:t>
            </a:r>
            <a:r>
              <a:rPr lang="en-US" sz="3200" dirty="0" smtClean="0"/>
              <a:t>for </a:t>
            </a:r>
            <a:r>
              <a:rPr lang="en-US" sz="3200" b="1" dirty="0" smtClean="0">
                <a:solidFill>
                  <a:schemeClr val="accent2"/>
                </a:solidFill>
              </a:rPr>
              <a:t>females</a:t>
            </a:r>
            <a:r>
              <a:rPr lang="en-US" sz="3200" b="1" dirty="0" smtClean="0"/>
              <a:t>,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dirty="0" smtClean="0"/>
              <a:t>ages 15 to 17,</a:t>
            </a:r>
            <a:r>
              <a:rPr lang="en-US" sz="3200" b="1" dirty="0" smtClean="0"/>
              <a:t> </a:t>
            </a:r>
            <a:r>
              <a:rPr lang="en-US" sz="3200" dirty="0" smtClean="0"/>
              <a:t>was more than </a:t>
            </a:r>
            <a:r>
              <a:rPr lang="en-US" sz="3200" b="1" dirty="0" smtClean="0"/>
              <a:t>three times higher</a:t>
            </a:r>
            <a:r>
              <a:rPr lang="en-US" sz="3200" dirty="0" smtClean="0"/>
              <a:t> compared to </a:t>
            </a:r>
            <a:r>
              <a:rPr lang="en-US" sz="3200" b="1" dirty="0" smtClean="0">
                <a:solidFill>
                  <a:schemeClr val="accent1"/>
                </a:solidFill>
              </a:rPr>
              <a:t>males</a:t>
            </a:r>
            <a:r>
              <a:rPr lang="en-US" sz="3200" dirty="0" smtClean="0"/>
              <a:t>, 2016-2019.  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9CE507-8CF3-4E1E-B0F0-680DEDF45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121642"/>
              </p:ext>
            </p:extLst>
          </p:nvPr>
        </p:nvGraphicFramePr>
        <p:xfrm>
          <a:off x="838200" y="1857375"/>
          <a:ext cx="10515600" cy="408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0FD440-680A-496B-A767-3EBCD29125F2}"/>
              </a:ext>
            </a:extLst>
          </p:cNvPr>
          <p:cNvSpPr txBox="1"/>
          <p:nvPr/>
        </p:nvSpPr>
        <p:spPr>
          <a:xfrm>
            <a:off x="1695450" y="5985043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Hospitalizations Module, accessed 2/11/2021.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89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423F-F140-413A-9308-CB808B05B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rate of </a:t>
            </a:r>
            <a:r>
              <a:rPr lang="en-US" sz="3200" b="1" dirty="0" smtClean="0"/>
              <a:t>emergency (ED) visits with self-harm </a:t>
            </a:r>
            <a:r>
              <a:rPr lang="en-US" sz="3200" dirty="0" smtClean="0"/>
              <a:t>injuries for </a:t>
            </a:r>
            <a:r>
              <a:rPr lang="en-US" sz="3200" b="1" dirty="0" smtClean="0">
                <a:solidFill>
                  <a:schemeClr val="accent2"/>
                </a:solidFill>
              </a:rPr>
              <a:t>females</a:t>
            </a:r>
            <a:r>
              <a:rPr lang="en-US" sz="3200" dirty="0" smtClean="0"/>
              <a:t>, ages 15-17, was more than </a:t>
            </a:r>
            <a:r>
              <a:rPr lang="en-US" sz="3200" b="1" dirty="0" smtClean="0"/>
              <a:t>three times higher</a:t>
            </a:r>
            <a:r>
              <a:rPr lang="en-US" sz="3200" dirty="0" smtClean="0"/>
              <a:t> compared to </a:t>
            </a:r>
            <a:r>
              <a:rPr lang="en-US" sz="3200" b="1" dirty="0" smtClean="0">
                <a:solidFill>
                  <a:schemeClr val="accent1"/>
                </a:solidFill>
              </a:rPr>
              <a:t>males</a:t>
            </a:r>
            <a:r>
              <a:rPr lang="en-US" sz="3200" dirty="0" smtClean="0"/>
              <a:t>, 2016-2019.  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C9CE507-8CF3-4E1E-B0F0-680DEDF45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061557"/>
              </p:ext>
            </p:extLst>
          </p:nvPr>
        </p:nvGraphicFramePr>
        <p:xfrm>
          <a:off x="838200" y="1981200"/>
          <a:ext cx="10515600" cy="395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0FD440-680A-496B-A767-3EBCD29125F2}"/>
              </a:ext>
            </a:extLst>
          </p:cNvPr>
          <p:cNvSpPr txBox="1"/>
          <p:nvPr/>
        </p:nvSpPr>
        <p:spPr>
          <a:xfrm>
            <a:off x="1695450" y="5632618"/>
            <a:ext cx="880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400" b="1" dirty="0" smtClean="0"/>
              <a:t>Data source: </a:t>
            </a:r>
            <a:r>
              <a:rPr lang="en-US" sz="1400" dirty="0" smtClean="0"/>
              <a:t>Wisconsin </a:t>
            </a:r>
            <a:r>
              <a:rPr lang="en-US" sz="1400" dirty="0"/>
              <a:t>Dept. of Health Services, Division of Public Health, Office of Health Informatics. Wisconsin Interactive Statistics on Health (WISH) data query system, https://www.dhs.wisconsin.gov/wish/index.htm, Injury-Related Emergency Department Visits Module, accessed 2/11/2021.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80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F58B6-9F39-4FEB-AA7F-A8B55AB8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Suicide rate </a:t>
            </a:r>
            <a:r>
              <a:rPr lang="en-US" sz="3200" dirty="0"/>
              <a:t>was </a:t>
            </a:r>
            <a:r>
              <a:rPr lang="en-US" sz="3200" b="1" dirty="0"/>
              <a:t>higher </a:t>
            </a:r>
            <a:r>
              <a:rPr lang="en-US" sz="3200" dirty="0"/>
              <a:t>among </a:t>
            </a:r>
            <a:r>
              <a:rPr lang="en-US" sz="3200" b="1" dirty="0"/>
              <a:t>Whites </a:t>
            </a:r>
            <a:r>
              <a:rPr lang="en-US" sz="3200" dirty="0"/>
              <a:t>and </a:t>
            </a:r>
            <a:r>
              <a:rPr lang="en-US" sz="3200" b="1" dirty="0"/>
              <a:t>American Indians/Alaska </a:t>
            </a:r>
            <a:r>
              <a:rPr lang="en-US" sz="3200" b="1" dirty="0" smtClean="0"/>
              <a:t>Natives </a:t>
            </a:r>
            <a:r>
              <a:rPr lang="en-US" sz="3200" dirty="0" smtClean="0"/>
              <a:t>compared </a:t>
            </a:r>
            <a:r>
              <a:rPr lang="en-US" sz="3200" dirty="0"/>
              <a:t>to Asians and Blacks, </a:t>
            </a:r>
            <a:r>
              <a:rPr lang="en-US" sz="3200" dirty="0" smtClean="0"/>
              <a:t>2015–2019.</a:t>
            </a:r>
            <a:endParaRPr lang="en-US" sz="20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88FF96-2090-4833-BCAC-0C5880CA5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27607"/>
              </p:ext>
            </p:extLst>
          </p:nvPr>
        </p:nvGraphicFramePr>
        <p:xfrm>
          <a:off x="838200" y="1844287"/>
          <a:ext cx="10515600" cy="370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17B89D5-5A90-40C7-A3A1-BD0F4C5E20DF}"/>
              </a:ext>
            </a:extLst>
          </p:cNvPr>
          <p:cNvSpPr txBox="1"/>
          <p:nvPr/>
        </p:nvSpPr>
        <p:spPr>
          <a:xfrm>
            <a:off x="1619250" y="5559289"/>
            <a:ext cx="8801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2/11/2021.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48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99F6-100C-4F42-8B54-A1FB9210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847"/>
            <a:ext cx="10515600" cy="1043353"/>
          </a:xfrm>
        </p:spPr>
        <p:txBody>
          <a:bodyPr>
            <a:noAutofit/>
          </a:bodyPr>
          <a:lstStyle/>
          <a:p>
            <a:r>
              <a:rPr lang="en-US" sz="3200" b="1" dirty="0"/>
              <a:t>Hospitalization </a:t>
            </a:r>
            <a:r>
              <a:rPr lang="en-US" sz="3200" dirty="0"/>
              <a:t>and </a:t>
            </a:r>
            <a:r>
              <a:rPr lang="en-US" sz="3200" b="1" dirty="0"/>
              <a:t>emergency department visit rates with </a:t>
            </a:r>
            <a:r>
              <a:rPr lang="en-US" sz="3200" b="1" dirty="0" smtClean="0"/>
              <a:t>self-harm </a:t>
            </a:r>
            <a:r>
              <a:rPr lang="en-US" sz="3200" dirty="0" smtClean="0"/>
              <a:t>injuries </a:t>
            </a:r>
            <a:r>
              <a:rPr lang="en-US" sz="3200" dirty="0"/>
              <a:t>were </a:t>
            </a:r>
            <a:r>
              <a:rPr lang="en-US" sz="3200" b="1" dirty="0"/>
              <a:t>highest </a:t>
            </a:r>
            <a:r>
              <a:rPr lang="en-US" sz="3200" dirty="0"/>
              <a:t>among </a:t>
            </a:r>
            <a:r>
              <a:rPr lang="en-US" sz="3200" b="1" dirty="0"/>
              <a:t>American Indians/Alaska Natives </a:t>
            </a:r>
            <a:r>
              <a:rPr lang="en-US" sz="3200" dirty="0"/>
              <a:t>and </a:t>
            </a:r>
            <a:r>
              <a:rPr lang="en-US" sz="3200" b="1" dirty="0"/>
              <a:t>Blacks</a:t>
            </a:r>
            <a:r>
              <a:rPr lang="en-US" sz="3200" dirty="0"/>
              <a:t>, </a:t>
            </a:r>
            <a:r>
              <a:rPr lang="en-US" sz="3200" dirty="0" smtClean="0"/>
              <a:t>2016-2019.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E218F6-0C39-4C36-ADFA-41B9032B7DFE}"/>
              </a:ext>
            </a:extLst>
          </p:cNvPr>
          <p:cNvSpPr txBox="1"/>
          <p:nvPr/>
        </p:nvSpPr>
        <p:spPr>
          <a:xfrm>
            <a:off x="838200" y="5661479"/>
            <a:ext cx="10258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Emergency Department Visits Module, accessed 2/11/2021.</a:t>
            </a:r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C5F72F-B623-42A0-B891-2C87C5693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2448367"/>
              </p:ext>
            </p:extLst>
          </p:nvPr>
        </p:nvGraphicFramePr>
        <p:xfrm>
          <a:off x="752473" y="1468315"/>
          <a:ext cx="10210801" cy="410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9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F58B6-9F39-4FEB-AA7F-A8B55AB8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Suicide rate </a:t>
            </a:r>
            <a:r>
              <a:rPr lang="en-US" sz="3200" dirty="0" smtClean="0"/>
              <a:t>was </a:t>
            </a:r>
            <a:r>
              <a:rPr lang="en-US" sz="3200" b="1" dirty="0"/>
              <a:t>higher</a:t>
            </a:r>
            <a:r>
              <a:rPr lang="en-US" sz="3200" dirty="0"/>
              <a:t> among </a:t>
            </a:r>
            <a:r>
              <a:rPr lang="en-US" sz="3200" b="1" dirty="0" smtClean="0"/>
              <a:t>Non-Hispanics </a:t>
            </a:r>
            <a:r>
              <a:rPr lang="en-US" sz="3200" dirty="0" smtClean="0"/>
              <a:t>compared to Hispanics, 2015-2019.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288FF96-2090-4833-BCAC-0C5880CA57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452225"/>
              </p:ext>
            </p:extLst>
          </p:nvPr>
        </p:nvGraphicFramePr>
        <p:xfrm>
          <a:off x="828675" y="1844287"/>
          <a:ext cx="10525125" cy="370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17B89D5-5A90-40C7-A3A1-BD0F4C5E20DF}"/>
              </a:ext>
            </a:extLst>
          </p:cNvPr>
          <p:cNvSpPr txBox="1"/>
          <p:nvPr/>
        </p:nvSpPr>
        <p:spPr>
          <a:xfrm>
            <a:off x="1047750" y="5616439"/>
            <a:ext cx="100774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2/11/2021.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1575" y="3962399"/>
            <a:ext cx="1628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Hispanic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2050" y="2562225"/>
            <a:ext cx="1628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Non-Hispanic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16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99F6-100C-4F42-8B54-A1FB9210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847"/>
            <a:ext cx="10515600" cy="1043353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Hospitalization </a:t>
            </a:r>
            <a:r>
              <a:rPr lang="en-US" sz="3200" dirty="0" smtClean="0"/>
              <a:t>and </a:t>
            </a:r>
            <a:r>
              <a:rPr lang="en-US" sz="3200" b="1" dirty="0" smtClean="0"/>
              <a:t>emergency department visit rates with self-harm </a:t>
            </a:r>
            <a:r>
              <a:rPr lang="en-US" sz="3200" dirty="0" smtClean="0"/>
              <a:t>injuries were </a:t>
            </a:r>
            <a:r>
              <a:rPr lang="en-US" sz="3200" b="1" dirty="0" smtClean="0"/>
              <a:t>higher </a:t>
            </a:r>
            <a:r>
              <a:rPr lang="en-US" sz="3200" dirty="0" smtClean="0"/>
              <a:t>among </a:t>
            </a:r>
            <a:r>
              <a:rPr lang="en-US" sz="3200" b="1" dirty="0" smtClean="0"/>
              <a:t>non-Hispanics </a:t>
            </a:r>
            <a:r>
              <a:rPr lang="en-US" sz="3200" dirty="0" smtClean="0"/>
              <a:t>compared to Hispanics, 2016-2019.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E218F6-0C39-4C36-ADFA-41B9032B7DFE}"/>
              </a:ext>
            </a:extLst>
          </p:cNvPr>
          <p:cNvSpPr txBox="1"/>
          <p:nvPr/>
        </p:nvSpPr>
        <p:spPr>
          <a:xfrm>
            <a:off x="1743075" y="5709263"/>
            <a:ext cx="9267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dirty="0" smtClean="0"/>
              <a:t>: Wisconsin </a:t>
            </a:r>
            <a:r>
              <a:rPr lang="en-US" sz="1400" dirty="0"/>
              <a:t>Dept. of Health Services, Division of Public Health, Office of Health Informatics. Wisconsin Interactive Statistics on Health (WISH) data query system, https://www.dhs.wisconsin.gov/wish/index.htm, Injury-Related Emergency Department Visits Module, accessed 2/11/2021.</a:t>
            </a:r>
          </a:p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C5F72F-B623-42A0-B891-2C87C5693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7047428"/>
              </p:ext>
            </p:extLst>
          </p:nvPr>
        </p:nvGraphicFramePr>
        <p:xfrm>
          <a:off x="990599" y="1601665"/>
          <a:ext cx="9848852" cy="3944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2325397" y="2624017"/>
            <a:ext cx="2276475" cy="2762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Hospitalization rate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325397" y="2095502"/>
            <a:ext cx="2957513" cy="2921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bg1"/>
                </a:solidFill>
              </a:rPr>
              <a:t>Emergency department  visit rate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78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79332-9DF8-49F1-8A07-5117101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Risk and Protective Factors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6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79332-9DF8-49F1-8A07-5117101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Method of Suicide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6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Contents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Analytic Notes, slides 4-8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Suicide: Trends Over Time, slides 10-11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Suicide and Self-Harm: Geographic Areas, slides 13-16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Suicide and Self-harm: Demographics, slides 18-27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Suicide Risk Factors, slides 29-48</a:t>
            </a:r>
            <a:endParaRPr lang="en-US" sz="4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  <a:p>
            <a:pPr marL="342900" indent="-342900">
              <a:buAutoNum type="arabicPeriod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577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99F6-100C-4F42-8B54-A1FB92105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847"/>
            <a:ext cx="10515600" cy="104335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Firearm</a:t>
            </a:r>
            <a:r>
              <a:rPr lang="en-US" sz="3200" dirty="0"/>
              <a:t> was the </a:t>
            </a:r>
            <a:r>
              <a:rPr lang="en-US" sz="3200" b="1" dirty="0"/>
              <a:t>most</a:t>
            </a:r>
            <a:r>
              <a:rPr lang="en-US" sz="3200" dirty="0"/>
              <a:t> </a:t>
            </a:r>
            <a:r>
              <a:rPr lang="en-US" sz="3200" b="1" dirty="0"/>
              <a:t>commonly</a:t>
            </a:r>
            <a:r>
              <a:rPr lang="en-US" sz="3200" dirty="0"/>
              <a:t> used </a:t>
            </a:r>
            <a:r>
              <a:rPr lang="en-US" sz="3200" b="1" dirty="0"/>
              <a:t>method of suicide</a:t>
            </a:r>
            <a:r>
              <a:rPr lang="en-US" sz="3200" dirty="0"/>
              <a:t>, 2015-2019.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E218F6-0C39-4C36-ADFA-41B9032B7DFE}"/>
              </a:ext>
            </a:extLst>
          </p:cNvPr>
          <p:cNvSpPr txBox="1"/>
          <p:nvPr/>
        </p:nvSpPr>
        <p:spPr>
          <a:xfrm>
            <a:off x="1743075" y="5709263"/>
            <a:ext cx="92678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</a:t>
            </a:r>
            <a:r>
              <a:rPr lang="en-US" sz="1400" dirty="0"/>
              <a:t>: Wisconsin Dept. of Health Services, Division of Public Health, Office of Health Informatics. Wisconsin Interactive Statistics on Health (WISH) data query system, https://www.dhs.wisconsin.gov/wish/index.htm, Injury-Related Mortality Module, accessed 2/12/2021.</a:t>
            </a:r>
          </a:p>
          <a:p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6C5F72F-B623-42A0-B891-2C87C56935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0853336"/>
              </p:ext>
            </p:extLst>
          </p:nvPr>
        </p:nvGraphicFramePr>
        <p:xfrm>
          <a:off x="990599" y="1601665"/>
          <a:ext cx="9848852" cy="3944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82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1FE8-B3ED-47BC-9232-8DCF3269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00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Males</a:t>
            </a:r>
            <a:r>
              <a:rPr lang="en-US" sz="3200" dirty="0"/>
              <a:t> </a:t>
            </a:r>
            <a:r>
              <a:rPr lang="en-US" sz="3200" dirty="0" smtClean="0"/>
              <a:t>were </a:t>
            </a:r>
            <a:r>
              <a:rPr lang="en-US" sz="3200" b="1" dirty="0"/>
              <a:t>more likely</a:t>
            </a:r>
            <a:r>
              <a:rPr lang="en-US" sz="3200" dirty="0"/>
              <a:t> </a:t>
            </a:r>
            <a:r>
              <a:rPr lang="en-US" sz="3200" dirty="0" smtClean="0"/>
              <a:t>than </a:t>
            </a:r>
            <a:r>
              <a:rPr lang="en-US" sz="3200" dirty="0" smtClean="0">
                <a:solidFill>
                  <a:schemeClr val="accent2"/>
                </a:solidFill>
              </a:rPr>
              <a:t>females</a:t>
            </a:r>
            <a:r>
              <a:rPr lang="en-US" sz="3200" dirty="0" smtClean="0"/>
              <a:t> to </a:t>
            </a:r>
            <a:r>
              <a:rPr lang="en-US" sz="3200" dirty="0"/>
              <a:t>use </a:t>
            </a:r>
            <a:r>
              <a:rPr lang="en-US" sz="3200" b="1" dirty="0"/>
              <a:t>firearms</a:t>
            </a:r>
            <a:r>
              <a:rPr lang="en-US" sz="3200" dirty="0"/>
              <a:t> or </a:t>
            </a:r>
            <a:r>
              <a:rPr lang="en-US" sz="3200" b="1" dirty="0"/>
              <a:t>suffocation</a:t>
            </a:r>
            <a:r>
              <a:rPr lang="en-US" sz="3200" dirty="0"/>
              <a:t> </a:t>
            </a:r>
            <a:r>
              <a:rPr lang="en-US" sz="3200" dirty="0" smtClean="0"/>
              <a:t>as </a:t>
            </a:r>
            <a:r>
              <a:rPr lang="en-US" sz="3200" b="1" dirty="0"/>
              <a:t>method of </a:t>
            </a:r>
            <a:r>
              <a:rPr lang="en-US" sz="3200" b="1" dirty="0" smtClean="0"/>
              <a:t>suicide</a:t>
            </a:r>
            <a:r>
              <a:rPr lang="en-US" sz="3200" dirty="0" smtClean="0"/>
              <a:t>, 2015-2019.  </a:t>
            </a:r>
            <a:endParaRPr lang="en-US" sz="3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76110B0-2AAE-4239-B55E-52461671C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968655"/>
              </p:ext>
            </p:extLst>
          </p:nvPr>
        </p:nvGraphicFramePr>
        <p:xfrm>
          <a:off x="838200" y="2084386"/>
          <a:ext cx="4048125" cy="353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BE2E2753-75A5-4E16-81A9-A6EA49A29E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440373"/>
              </p:ext>
            </p:extLst>
          </p:nvPr>
        </p:nvGraphicFramePr>
        <p:xfrm>
          <a:off x="4071937" y="2084386"/>
          <a:ext cx="4048125" cy="353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C2E22F0A-8437-4222-B05B-9E78316382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952092"/>
              </p:ext>
            </p:extLst>
          </p:nvPr>
        </p:nvGraphicFramePr>
        <p:xfrm>
          <a:off x="7305674" y="2084386"/>
          <a:ext cx="4048125" cy="353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169B184-78A6-43EF-85BD-56BC7EFA3D28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2/12/2021.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84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69D5-DE1F-4A54-A8F5-CF1DABC1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Suffocation</a:t>
            </a:r>
            <a:r>
              <a:rPr lang="en-US" sz="3200" dirty="0" smtClean="0"/>
              <a:t> was the </a:t>
            </a:r>
            <a:r>
              <a:rPr lang="en-US" sz="3200" b="1" dirty="0" smtClean="0"/>
              <a:t>most common</a:t>
            </a:r>
            <a:r>
              <a:rPr lang="en-US" sz="3200" dirty="0" smtClean="0"/>
              <a:t> </a:t>
            </a:r>
            <a:r>
              <a:rPr lang="en-US" sz="3200" b="1" dirty="0" smtClean="0"/>
              <a:t>method of suicide</a:t>
            </a:r>
            <a:r>
              <a:rPr lang="en-US" sz="3200" dirty="0" smtClean="0"/>
              <a:t> for those </a:t>
            </a:r>
            <a:r>
              <a:rPr lang="en-US" sz="3200" b="1" dirty="0" smtClean="0"/>
              <a:t>10 to 17</a:t>
            </a:r>
            <a:r>
              <a:rPr lang="en-US" sz="3200" dirty="0" smtClean="0"/>
              <a:t>. </a:t>
            </a:r>
            <a:r>
              <a:rPr lang="en-US" sz="3200" b="1" dirty="0" smtClean="0">
                <a:solidFill>
                  <a:schemeClr val="accent1"/>
                </a:solidFill>
              </a:rPr>
              <a:t>Firearm</a:t>
            </a:r>
            <a:r>
              <a:rPr lang="en-US" sz="3200" dirty="0" smtClean="0"/>
              <a:t> was the </a:t>
            </a:r>
            <a:r>
              <a:rPr lang="en-US" sz="3200" b="1" dirty="0" smtClean="0"/>
              <a:t>most common method of suicide</a:t>
            </a:r>
            <a:r>
              <a:rPr lang="en-US" sz="3200" dirty="0" smtClean="0"/>
              <a:t> for those </a:t>
            </a:r>
            <a:r>
              <a:rPr lang="en-US" sz="3200" b="1" dirty="0" smtClean="0"/>
              <a:t>18 and older</a:t>
            </a:r>
            <a:r>
              <a:rPr lang="en-US" sz="3200" dirty="0" smtClean="0"/>
              <a:t>, 2015-2019.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952B1D-98B5-49DE-829E-32D1135560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31719"/>
              </p:ext>
            </p:extLst>
          </p:nvPr>
        </p:nvGraphicFramePr>
        <p:xfrm>
          <a:off x="838200" y="2009774"/>
          <a:ext cx="10515600" cy="3845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Injury-Related Mortality Module, accessed 2/12/2021.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29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Social Ecological Model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5707" y="1381346"/>
            <a:ext cx="5108943" cy="4945742"/>
          </a:xfrm>
        </p:spPr>
      </p:pic>
      <p:sp>
        <p:nvSpPr>
          <p:cNvPr id="10" name="TextBox 9"/>
          <p:cNvSpPr txBox="1"/>
          <p:nvPr/>
        </p:nvSpPr>
        <p:spPr>
          <a:xfrm>
            <a:off x="846160" y="1665027"/>
            <a:ext cx="465388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Individual: </a:t>
            </a:r>
            <a:r>
              <a:rPr lang="en-US" dirty="0" smtClean="0"/>
              <a:t>biological </a:t>
            </a:r>
            <a:r>
              <a:rPr lang="en-US" dirty="0"/>
              <a:t>and personal history </a:t>
            </a:r>
            <a:r>
              <a:rPr lang="en-US" dirty="0" smtClean="0"/>
              <a:t>that </a:t>
            </a:r>
            <a:r>
              <a:rPr lang="en-US" dirty="0"/>
              <a:t>increase the likelihood of becoming a victim or perpetrator of violence. </a:t>
            </a:r>
          </a:p>
          <a:p>
            <a:r>
              <a:rPr lang="en-US" b="1" dirty="0"/>
              <a:t>Relationship: </a:t>
            </a:r>
            <a:r>
              <a:rPr lang="en-US" dirty="0" smtClean="0"/>
              <a:t>close or significant </a:t>
            </a:r>
            <a:r>
              <a:rPr lang="en-US" dirty="0"/>
              <a:t>relationships that may increase the risk of experiencing violence as a victim or perpetrator</a:t>
            </a:r>
          </a:p>
          <a:p>
            <a:r>
              <a:rPr lang="en-US" b="1" dirty="0"/>
              <a:t>Community: </a:t>
            </a:r>
            <a:r>
              <a:rPr lang="en-US" b="1" dirty="0" smtClean="0"/>
              <a:t> </a:t>
            </a:r>
            <a:r>
              <a:rPr lang="en-US" dirty="0" smtClean="0"/>
              <a:t>settings</a:t>
            </a:r>
            <a:r>
              <a:rPr lang="en-US" dirty="0"/>
              <a:t>, such as schools, workplaces, and neighborhoods, in which social relationships occur and </a:t>
            </a:r>
            <a:r>
              <a:rPr lang="en-US" dirty="0" smtClean="0"/>
              <a:t>the </a:t>
            </a:r>
            <a:r>
              <a:rPr lang="en-US" dirty="0"/>
              <a:t>characteristics of these </a:t>
            </a:r>
            <a:r>
              <a:rPr lang="en-US" dirty="0" smtClean="0"/>
              <a:t>associated </a:t>
            </a:r>
            <a:r>
              <a:rPr lang="en-US" dirty="0"/>
              <a:t>with becoming victims or perpetrators of violence. </a:t>
            </a:r>
          </a:p>
          <a:p>
            <a:r>
              <a:rPr lang="en-US" b="1" dirty="0"/>
              <a:t>Societal: </a:t>
            </a:r>
            <a:r>
              <a:rPr lang="en-US" dirty="0" smtClean="0"/>
              <a:t>broad </a:t>
            </a:r>
            <a:r>
              <a:rPr lang="en-US" dirty="0"/>
              <a:t>societal factors that help create a climate in which violence is encouraged or inhibited (not displayed in graphic). 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70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D6405B-7E2D-4240-A393-165266924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Individual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Brain in head">
            <a:extLst>
              <a:ext uri="{FF2B5EF4-FFF2-40B4-BE49-F238E27FC236}">
                <a16:creationId xmlns:a16="http://schemas.microsoft.com/office/drawing/2014/main" id="{91310933-5A6F-4A7E-A3F5-E5A35B5D3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41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Less than half</a:t>
            </a:r>
            <a:r>
              <a:rPr lang="en-US" sz="3200" dirty="0"/>
              <a:t> of </a:t>
            </a:r>
            <a:r>
              <a:rPr lang="en-US" sz="3200" b="1" dirty="0"/>
              <a:t>suicides</a:t>
            </a:r>
            <a:r>
              <a:rPr lang="en-US" sz="3200" dirty="0"/>
              <a:t> </a:t>
            </a:r>
            <a:r>
              <a:rPr lang="en-US" sz="3200" b="1" dirty="0"/>
              <a:t>left a</a:t>
            </a:r>
            <a:r>
              <a:rPr lang="en-US" sz="3200" dirty="0"/>
              <a:t> </a:t>
            </a:r>
            <a:r>
              <a:rPr lang="en-US" sz="3200" b="1" dirty="0"/>
              <a:t>suicide note, disclosed their intent, </a:t>
            </a:r>
            <a:r>
              <a:rPr lang="en-US" sz="3200" dirty="0"/>
              <a:t>or</a:t>
            </a:r>
            <a:r>
              <a:rPr lang="en-US" sz="3200" b="1" dirty="0"/>
              <a:t> </a:t>
            </a:r>
            <a:r>
              <a:rPr lang="en-US" sz="3200" dirty="0"/>
              <a:t>had</a:t>
            </a:r>
            <a:r>
              <a:rPr lang="en-US" sz="3200" b="1" dirty="0"/>
              <a:t> </a:t>
            </a:r>
            <a:r>
              <a:rPr lang="en-US" sz="3200" dirty="0"/>
              <a:t>a</a:t>
            </a:r>
            <a:r>
              <a:rPr lang="en-US" sz="3200" b="1" dirty="0"/>
              <a:t> history of suicide attempts</a:t>
            </a:r>
            <a:r>
              <a:rPr lang="en-US" sz="3200" dirty="0"/>
              <a:t>, </a:t>
            </a:r>
            <a:r>
              <a:rPr lang="en-US" sz="3200" dirty="0" smtClean="0"/>
              <a:t>2014-2018.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</a:t>
            </a:r>
            <a:r>
              <a:rPr lang="en-US" sz="1400" dirty="0" smtClean="0"/>
              <a:t>Division </a:t>
            </a:r>
            <a:r>
              <a:rPr lang="en-US" sz="1400" dirty="0"/>
              <a:t>of Public Health, Office of Health Informatics. Wisconsin Interactive Statistics on Health (WISH) data query system, https://www.dhs.wisconsin.gov/wish/index.htm, Wisconsin Violent Deaths Reporting System Module, accessed 2/12/2021.</a:t>
            </a:r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82173116"/>
              </p:ext>
            </p:extLst>
          </p:nvPr>
        </p:nvGraphicFramePr>
        <p:xfrm>
          <a:off x="790575" y="1695451"/>
          <a:ext cx="10134600" cy="42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6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Females</a:t>
            </a:r>
            <a:r>
              <a:rPr lang="en-US" sz="3600" dirty="0" smtClean="0"/>
              <a:t> </a:t>
            </a:r>
            <a:r>
              <a:rPr lang="en-US" sz="3600" dirty="0"/>
              <a:t>who died by suicide were </a:t>
            </a:r>
            <a:r>
              <a:rPr lang="en-US" sz="3600" b="1" dirty="0"/>
              <a:t>more likely</a:t>
            </a:r>
            <a:r>
              <a:rPr lang="en-US" sz="3600" dirty="0"/>
              <a:t> to have a </a:t>
            </a:r>
            <a:r>
              <a:rPr lang="en-US" sz="3600" b="1" dirty="0"/>
              <a:t>history of suicide </a:t>
            </a:r>
            <a:r>
              <a:rPr lang="en-US" sz="3600" b="1" dirty="0" smtClean="0"/>
              <a:t>attempts </a:t>
            </a:r>
            <a:r>
              <a:rPr lang="en-US" sz="3600" dirty="0" smtClean="0"/>
              <a:t>compared to </a:t>
            </a:r>
            <a:r>
              <a:rPr lang="en-US" sz="3600" b="1" dirty="0" smtClean="0">
                <a:solidFill>
                  <a:schemeClr val="accent1"/>
                </a:solidFill>
              </a:rPr>
              <a:t>males</a:t>
            </a:r>
            <a:r>
              <a:rPr lang="en-US" sz="3600" dirty="0" smtClean="0"/>
              <a:t>, 2014-2018.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</a:t>
            </a:r>
            <a:r>
              <a:rPr lang="en-US" sz="1400" b="1" dirty="0"/>
              <a:t>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015196350"/>
              </p:ext>
            </p:extLst>
          </p:nvPr>
        </p:nvGraphicFramePr>
        <p:xfrm>
          <a:off x="685800" y="1590675"/>
          <a:ext cx="1068705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87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4645"/>
            <a:ext cx="10515600" cy="1325563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The </a:t>
            </a:r>
            <a:r>
              <a:rPr lang="en-US" sz="3200" b="1" dirty="0"/>
              <a:t>most </a:t>
            </a:r>
            <a:r>
              <a:rPr lang="en-US" sz="3200" b="1" dirty="0" smtClean="0"/>
              <a:t>commonly </a:t>
            </a:r>
            <a:r>
              <a:rPr lang="en-US" sz="3200" dirty="0"/>
              <a:t>reported</a:t>
            </a:r>
            <a:r>
              <a:rPr lang="en-US" sz="3200" b="1" dirty="0"/>
              <a:t> </a:t>
            </a:r>
            <a:r>
              <a:rPr lang="en-US" sz="3200" dirty="0" smtClean="0"/>
              <a:t>circumstances </a:t>
            </a:r>
            <a:r>
              <a:rPr lang="en-US" sz="3200" dirty="0"/>
              <a:t>among </a:t>
            </a:r>
            <a:r>
              <a:rPr lang="en-US" sz="3200" dirty="0" smtClean="0"/>
              <a:t>suicide deaths</a:t>
            </a:r>
            <a:r>
              <a:rPr lang="en-US" sz="3200" dirty="0" smtClean="0"/>
              <a:t> were </a:t>
            </a:r>
            <a:r>
              <a:rPr lang="en-US" sz="3200" dirty="0"/>
              <a:t>feeling </a:t>
            </a:r>
            <a:r>
              <a:rPr lang="en-US" sz="3200" b="1" dirty="0" smtClean="0"/>
              <a:t>depressed, </a:t>
            </a:r>
            <a:r>
              <a:rPr lang="en-US" sz="3200" dirty="0" smtClean="0"/>
              <a:t>having </a:t>
            </a:r>
            <a:r>
              <a:rPr lang="en-US" sz="3200" dirty="0"/>
              <a:t>a</a:t>
            </a:r>
            <a:r>
              <a:rPr lang="en-US" sz="3200" b="1" dirty="0"/>
              <a:t> mental health </a:t>
            </a:r>
            <a:r>
              <a:rPr lang="en-US" sz="3200" b="1" dirty="0" smtClean="0"/>
              <a:t>issue</a:t>
            </a:r>
            <a:r>
              <a:rPr lang="en-US" sz="3200" dirty="0" smtClean="0"/>
              <a:t>, </a:t>
            </a:r>
            <a:r>
              <a:rPr lang="en-US" sz="3200" dirty="0" smtClean="0"/>
              <a:t>and having a </a:t>
            </a:r>
            <a:r>
              <a:rPr lang="en-US" sz="3200" b="1" dirty="0" smtClean="0"/>
              <a:t>history </a:t>
            </a:r>
            <a:r>
              <a:rPr lang="en-US" sz="3200" b="1" dirty="0" smtClean="0"/>
              <a:t>for mental health or substance use issues</a:t>
            </a:r>
            <a:r>
              <a:rPr lang="en-US" sz="3200" dirty="0" smtClean="0"/>
              <a:t>,</a:t>
            </a:r>
            <a:r>
              <a:rPr lang="en-US" sz="3200" b="1" dirty="0" smtClean="0"/>
              <a:t> </a:t>
            </a:r>
            <a:r>
              <a:rPr lang="en-US" sz="3200" dirty="0" smtClean="0"/>
              <a:t>2014-2018.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source:</a:t>
            </a:r>
            <a:r>
              <a:rPr lang="en-US" sz="1400" dirty="0" smtClean="0"/>
              <a:t>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41781656"/>
              </p:ext>
            </p:extLst>
          </p:nvPr>
        </p:nvGraphicFramePr>
        <p:xfrm>
          <a:off x="790575" y="2129883"/>
          <a:ext cx="10134600" cy="3766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102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77359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Females</a:t>
            </a:r>
            <a:r>
              <a:rPr lang="en-US" sz="3200" dirty="0" smtClean="0"/>
              <a:t> who </a:t>
            </a:r>
            <a:r>
              <a:rPr lang="en-US" sz="3200" dirty="0"/>
              <a:t>died by suicide were </a:t>
            </a:r>
            <a:r>
              <a:rPr lang="en-US" sz="3200" b="1" dirty="0"/>
              <a:t>more likely</a:t>
            </a:r>
            <a:r>
              <a:rPr lang="en-US" sz="3200" dirty="0"/>
              <a:t> to have </a:t>
            </a:r>
            <a:r>
              <a:rPr lang="en-US" sz="3200" dirty="0" smtClean="0"/>
              <a:t>had a </a:t>
            </a:r>
            <a:r>
              <a:rPr lang="en-US" sz="3200" dirty="0" smtClean="0"/>
              <a:t>known </a:t>
            </a:r>
            <a:r>
              <a:rPr lang="en-US" sz="3200" b="1" dirty="0" smtClean="0"/>
              <a:t>mental health </a:t>
            </a:r>
            <a:r>
              <a:rPr lang="en-US" sz="3200" b="1" dirty="0" smtClean="0"/>
              <a:t>issue, been receiving treatment </a:t>
            </a:r>
            <a:r>
              <a:rPr lang="en-US" sz="3200" b="1" dirty="0" smtClean="0"/>
              <a:t>for </a:t>
            </a:r>
            <a:r>
              <a:rPr lang="en-US" sz="3200" b="1" dirty="0" smtClean="0"/>
              <a:t>mental health or substance use at the time of death, </a:t>
            </a:r>
            <a:r>
              <a:rPr lang="en-US" sz="3200" dirty="0" smtClean="0"/>
              <a:t>and a</a:t>
            </a:r>
            <a:r>
              <a:rPr lang="en-US" sz="3200" b="1" dirty="0" smtClean="0"/>
              <a:t> </a:t>
            </a:r>
            <a:r>
              <a:rPr lang="en-US" sz="3200" b="1" dirty="0" smtClean="0"/>
              <a:t>history of treatment for </a:t>
            </a:r>
            <a:r>
              <a:rPr lang="en-US" sz="3200" b="1" dirty="0" smtClean="0"/>
              <a:t>mental health or substance use </a:t>
            </a:r>
            <a:r>
              <a:rPr lang="en-US" sz="3200" dirty="0" smtClean="0"/>
              <a:t>compared </a:t>
            </a:r>
            <a:r>
              <a:rPr lang="en-US" sz="3200" dirty="0" smtClean="0"/>
              <a:t>with </a:t>
            </a:r>
            <a:r>
              <a:rPr lang="en-US" sz="3200" dirty="0" smtClean="0">
                <a:solidFill>
                  <a:schemeClr val="accent1"/>
                </a:solidFill>
              </a:rPr>
              <a:t>males</a:t>
            </a:r>
            <a:r>
              <a:rPr lang="en-US" sz="3200" dirty="0" smtClean="0"/>
              <a:t>, </a:t>
            </a:r>
            <a:r>
              <a:rPr lang="en-US" sz="3200" dirty="0" smtClean="0"/>
              <a:t>2014-2018.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263838"/>
              </p:ext>
            </p:extLst>
          </p:nvPr>
        </p:nvGraphicFramePr>
        <p:xfrm>
          <a:off x="685800" y="2631688"/>
          <a:ext cx="10687050" cy="3386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000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7950"/>
            <a:ext cx="10515600" cy="1325563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Approximately </a:t>
            </a:r>
            <a:r>
              <a:rPr lang="en-US" sz="3200" b="1" dirty="0"/>
              <a:t>1 in every 4</a:t>
            </a:r>
            <a:r>
              <a:rPr lang="en-US" sz="3200" dirty="0"/>
              <a:t> </a:t>
            </a:r>
            <a:r>
              <a:rPr lang="en-US" sz="3200" dirty="0" smtClean="0"/>
              <a:t>people who died by suicide </a:t>
            </a:r>
            <a:r>
              <a:rPr lang="en-US" sz="3200" dirty="0"/>
              <a:t>had a reported </a:t>
            </a:r>
            <a:r>
              <a:rPr lang="en-US" sz="3200" b="1" dirty="0"/>
              <a:t>alcohol</a:t>
            </a:r>
            <a:r>
              <a:rPr lang="en-US" sz="3200" dirty="0"/>
              <a:t> </a:t>
            </a:r>
            <a:r>
              <a:rPr lang="en-US" sz="3200" b="1" dirty="0" smtClean="0"/>
              <a:t>issue</a:t>
            </a:r>
            <a:r>
              <a:rPr lang="en-US" sz="3200" dirty="0" smtClean="0"/>
              <a:t>, 2014-2018.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93978740"/>
              </p:ext>
            </p:extLst>
          </p:nvPr>
        </p:nvGraphicFramePr>
        <p:xfrm>
          <a:off x="790575" y="1695451"/>
          <a:ext cx="10134600" cy="42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1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79332-9DF8-49F1-8A07-5117101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dirty="0" smtClean="0"/>
              <a:t>Analytic Notes</a:t>
            </a: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85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Females</a:t>
            </a:r>
            <a:r>
              <a:rPr lang="en-US" sz="3200" dirty="0"/>
              <a:t> who died by suicide were </a:t>
            </a:r>
            <a:r>
              <a:rPr lang="en-US" sz="3200" b="1" dirty="0"/>
              <a:t>more likely</a:t>
            </a:r>
            <a:r>
              <a:rPr lang="en-US" sz="3200" dirty="0"/>
              <a:t> to have a </a:t>
            </a:r>
            <a:r>
              <a:rPr lang="en-US" sz="3200" b="1" dirty="0" smtClean="0"/>
              <a:t>non-alcohol </a:t>
            </a:r>
            <a:r>
              <a:rPr lang="en-US" sz="3200" b="1" dirty="0"/>
              <a:t>substance use </a:t>
            </a:r>
            <a:r>
              <a:rPr lang="en-US" sz="3200" b="1" dirty="0" smtClean="0"/>
              <a:t>issue </a:t>
            </a:r>
            <a:r>
              <a:rPr lang="en-US" sz="3200" dirty="0" smtClean="0"/>
              <a:t>reported </a:t>
            </a:r>
            <a:r>
              <a:rPr lang="en-US" sz="3200" dirty="0" smtClean="0"/>
              <a:t>compared </a:t>
            </a:r>
            <a:r>
              <a:rPr lang="en-US" sz="3200" dirty="0" smtClean="0"/>
              <a:t>with </a:t>
            </a:r>
            <a:r>
              <a:rPr lang="en-US" sz="3200" dirty="0" smtClean="0">
                <a:solidFill>
                  <a:schemeClr val="accent1"/>
                </a:solidFill>
              </a:rPr>
              <a:t>males</a:t>
            </a:r>
            <a:r>
              <a:rPr lang="en-US" sz="3200" dirty="0" smtClean="0"/>
              <a:t>, </a:t>
            </a:r>
            <a:r>
              <a:rPr lang="en-US" sz="3200" dirty="0" smtClean="0"/>
              <a:t>2014-2018.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129113776"/>
              </p:ext>
            </p:extLst>
          </p:nvPr>
        </p:nvGraphicFramePr>
        <p:xfrm>
          <a:off x="664535" y="1677986"/>
          <a:ext cx="10687050" cy="4218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260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7950"/>
            <a:ext cx="10515600" cy="1325563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Approximately </a:t>
            </a:r>
            <a:r>
              <a:rPr lang="en-US" sz="3200" b="1" dirty="0"/>
              <a:t>1 in every 4</a:t>
            </a:r>
            <a:r>
              <a:rPr lang="en-US" sz="3200" dirty="0"/>
              <a:t> </a:t>
            </a:r>
            <a:r>
              <a:rPr lang="en-US" sz="3200" dirty="0" smtClean="0"/>
              <a:t>people who died by suicide </a:t>
            </a:r>
            <a:r>
              <a:rPr lang="en-US" sz="3200" dirty="0"/>
              <a:t>had a reported </a:t>
            </a:r>
            <a:r>
              <a:rPr lang="en-US" sz="3200" b="1" dirty="0" smtClean="0"/>
              <a:t>physical health problem </a:t>
            </a:r>
            <a:r>
              <a:rPr lang="en-US" sz="3200" dirty="0" smtClean="0"/>
              <a:t>that contributed to the suicide, 2014-2018.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467728717"/>
              </p:ext>
            </p:extLst>
          </p:nvPr>
        </p:nvGraphicFramePr>
        <p:xfrm>
          <a:off x="790575" y="1695451"/>
          <a:ext cx="10134600" cy="42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89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3200" dirty="0" smtClean="0"/>
              <a:t>Of people who died by suicide, approximately </a:t>
            </a:r>
            <a:r>
              <a:rPr lang="en-US" sz="3200" b="1" dirty="0"/>
              <a:t>1 in every 5</a:t>
            </a:r>
            <a:r>
              <a:rPr lang="en-US" sz="3200" dirty="0"/>
              <a:t> </a:t>
            </a:r>
            <a:r>
              <a:rPr lang="en-US" sz="3200" dirty="0" smtClean="0"/>
              <a:t>had </a:t>
            </a:r>
            <a:r>
              <a:rPr lang="en-US" sz="3200" dirty="0"/>
              <a:t>a reported </a:t>
            </a:r>
            <a:r>
              <a:rPr lang="en-US" sz="3200" b="1" dirty="0"/>
              <a:t>job </a:t>
            </a:r>
            <a:r>
              <a:rPr lang="en-US" sz="3200" b="1" dirty="0" smtClean="0"/>
              <a:t>problem</a:t>
            </a:r>
            <a:r>
              <a:rPr lang="en-US" sz="3200" dirty="0" smtClean="0"/>
              <a:t>,</a:t>
            </a:r>
            <a:r>
              <a:rPr lang="en-US" sz="3200" b="1" dirty="0" smtClean="0"/>
              <a:t> </a:t>
            </a:r>
            <a:r>
              <a:rPr lang="en-US" sz="3200" dirty="0" smtClean="0"/>
              <a:t>and approximately </a:t>
            </a:r>
            <a:r>
              <a:rPr lang="en-US" sz="3200" b="1" dirty="0" smtClean="0"/>
              <a:t>1 in every 5 </a:t>
            </a:r>
            <a:r>
              <a:rPr lang="en-US" sz="3200" dirty="0" smtClean="0"/>
              <a:t>had a reported </a:t>
            </a:r>
            <a:r>
              <a:rPr lang="en-US" sz="3200" b="1" dirty="0" smtClean="0"/>
              <a:t>financial </a:t>
            </a:r>
            <a:r>
              <a:rPr lang="en-US" sz="3200" b="1" dirty="0"/>
              <a:t>problem</a:t>
            </a:r>
            <a:r>
              <a:rPr lang="en-US" sz="3200" dirty="0"/>
              <a:t>, </a:t>
            </a:r>
            <a:r>
              <a:rPr lang="en-US" sz="3200" dirty="0" smtClean="0"/>
              <a:t>2014-2018.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54775158"/>
              </p:ext>
            </p:extLst>
          </p:nvPr>
        </p:nvGraphicFramePr>
        <p:xfrm>
          <a:off x="790575" y="1695451"/>
          <a:ext cx="10134600" cy="42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580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Males</a:t>
            </a:r>
            <a:r>
              <a:rPr lang="en-US" sz="3600" dirty="0" smtClean="0"/>
              <a:t> who </a:t>
            </a:r>
            <a:r>
              <a:rPr lang="en-US" sz="3600" dirty="0"/>
              <a:t>died by suicide were </a:t>
            </a:r>
            <a:r>
              <a:rPr lang="en-US" sz="3600" b="1" dirty="0"/>
              <a:t>more likely</a:t>
            </a:r>
            <a:r>
              <a:rPr lang="en-US" sz="3600" dirty="0"/>
              <a:t> </a:t>
            </a:r>
            <a:r>
              <a:rPr lang="en-US" sz="3600" dirty="0" smtClean="0"/>
              <a:t>than </a:t>
            </a:r>
            <a:r>
              <a:rPr lang="en-US" sz="3600" dirty="0" smtClean="0">
                <a:solidFill>
                  <a:schemeClr val="accent2"/>
                </a:solidFill>
              </a:rPr>
              <a:t>females</a:t>
            </a:r>
            <a:r>
              <a:rPr lang="en-US" sz="3600" dirty="0" smtClean="0"/>
              <a:t> to </a:t>
            </a:r>
            <a:r>
              <a:rPr lang="en-US" sz="3600" dirty="0"/>
              <a:t>have </a:t>
            </a:r>
            <a:r>
              <a:rPr lang="en-US" sz="3600" b="1" dirty="0"/>
              <a:t>job</a:t>
            </a:r>
            <a:r>
              <a:rPr lang="en-US" sz="3600" dirty="0"/>
              <a:t>, </a:t>
            </a:r>
            <a:r>
              <a:rPr lang="en-US" sz="3600" b="1" dirty="0"/>
              <a:t>financial</a:t>
            </a:r>
            <a:r>
              <a:rPr lang="en-US" sz="3600" dirty="0"/>
              <a:t>, or </a:t>
            </a:r>
            <a:r>
              <a:rPr lang="en-US" sz="3600" b="1" dirty="0"/>
              <a:t>legal</a:t>
            </a:r>
            <a:r>
              <a:rPr lang="en-US" sz="3600" dirty="0"/>
              <a:t> problems reported, </a:t>
            </a:r>
            <a:r>
              <a:rPr lang="en-US" sz="3600" dirty="0" smtClean="0"/>
              <a:t>2014-2018.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908122401"/>
              </p:ext>
            </p:extLst>
          </p:nvPr>
        </p:nvGraphicFramePr>
        <p:xfrm>
          <a:off x="685800" y="1605517"/>
          <a:ext cx="10687050" cy="4176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0504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D6405B-7E2D-4240-A393-165266924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Relationship</a:t>
            </a:r>
            <a:endParaRPr lang="en-US" sz="60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Content Placeholder 11" descr="Family with two children">
            <a:extLst>
              <a:ext uri="{FF2B5EF4-FFF2-40B4-BE49-F238E27FC236}">
                <a16:creationId xmlns:a16="http://schemas.microsoft.com/office/drawing/2014/main" id="{93E71322-EABA-4D2D-9629-C4BA8DA9F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574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More</a:t>
            </a:r>
            <a:r>
              <a:rPr lang="en-US" sz="3200" dirty="0"/>
              <a:t> than </a:t>
            </a:r>
            <a:r>
              <a:rPr lang="en-US" sz="3200" b="1" dirty="0"/>
              <a:t>1 in every 3 </a:t>
            </a:r>
            <a:r>
              <a:rPr lang="en-US" sz="3200" dirty="0" smtClean="0"/>
              <a:t>people who died by suicide</a:t>
            </a:r>
            <a:r>
              <a:rPr lang="en-US" sz="3200" b="1" dirty="0" smtClean="0"/>
              <a:t> </a:t>
            </a:r>
            <a:r>
              <a:rPr lang="en-US" sz="3200" dirty="0"/>
              <a:t>had a reported </a:t>
            </a:r>
            <a:r>
              <a:rPr lang="en-US" sz="3200" b="1" dirty="0"/>
              <a:t>intimate partner </a:t>
            </a:r>
            <a:r>
              <a:rPr lang="en-US" sz="3200" b="1" dirty="0" smtClean="0"/>
              <a:t>issue</a:t>
            </a:r>
            <a:r>
              <a:rPr lang="en-US" sz="3200" dirty="0" smtClean="0"/>
              <a:t>, 2014-2018.</a:t>
            </a:r>
            <a:r>
              <a:rPr lang="en-US" sz="3200" b="1" dirty="0" smtClean="0"/>
              <a:t>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8096275"/>
              </p:ext>
            </p:extLst>
          </p:nvPr>
        </p:nvGraphicFramePr>
        <p:xfrm>
          <a:off x="790575" y="1695451"/>
          <a:ext cx="10134600" cy="42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94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751B-492C-40E3-91FC-E4C4445DF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/>
              <a:t>Nearly </a:t>
            </a:r>
            <a:r>
              <a:rPr lang="en-US" sz="3200" b="1" dirty="0"/>
              <a:t>1 in every 5 </a:t>
            </a:r>
            <a:r>
              <a:rPr lang="en-US" sz="3200" dirty="0" smtClean="0"/>
              <a:t>suicide deaths </a:t>
            </a:r>
            <a:r>
              <a:rPr lang="en-US" sz="3200" dirty="0"/>
              <a:t>occurred </a:t>
            </a:r>
            <a:r>
              <a:rPr lang="en-US" sz="3200" b="1" dirty="0" smtClean="0"/>
              <a:t>after a recent argument </a:t>
            </a:r>
            <a:r>
              <a:rPr lang="en-US" sz="3200" b="1" dirty="0"/>
              <a:t>or conflict</a:t>
            </a:r>
            <a:r>
              <a:rPr lang="en-US" sz="3200" dirty="0"/>
              <a:t>, </a:t>
            </a:r>
            <a:r>
              <a:rPr lang="en-US" sz="3200" dirty="0" smtClean="0"/>
              <a:t>2014-2018. 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48F0E-63C0-4789-BDDF-A14D0364273D}"/>
              </a:ext>
            </a:extLst>
          </p:cNvPr>
          <p:cNvSpPr txBox="1"/>
          <p:nvPr/>
        </p:nvSpPr>
        <p:spPr>
          <a:xfrm>
            <a:off x="1695449" y="5896674"/>
            <a:ext cx="8801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Data source: </a:t>
            </a:r>
            <a:r>
              <a:rPr lang="en-US" sz="1400" dirty="0"/>
              <a:t>Wisconsin Dept. of Health Services, Division of Public Health, Office of Health Informatics. Wisconsin Interactive Statistics on Health (WISH) data query system, https://www.dhs.wisconsin.gov/wish/index.htm, Wisconsin Violent Deaths Reporting System Module, accessed 2/12/2021.</a:t>
            </a:r>
          </a:p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00356257"/>
              </p:ext>
            </p:extLst>
          </p:nvPr>
        </p:nvGraphicFramePr>
        <p:xfrm>
          <a:off x="790575" y="1695451"/>
          <a:ext cx="10134600" cy="4201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79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38DD1-30EF-4024-8F79-370D502ED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Community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Content Placeholder 4" descr="City">
            <a:extLst>
              <a:ext uri="{FF2B5EF4-FFF2-40B4-BE49-F238E27FC236}">
                <a16:creationId xmlns:a16="http://schemas.microsoft.com/office/drawing/2014/main" id="{FC9FE5CB-AE97-4666-A0E7-2595C27D3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61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Counties </a:t>
            </a:r>
            <a:r>
              <a:rPr lang="en-US" sz="2800" dirty="0" smtClean="0"/>
              <a:t>shown in dark red have the </a:t>
            </a:r>
            <a:r>
              <a:rPr lang="en-US" sz="2800" b="1" dirty="0" smtClean="0"/>
              <a:t>lowest availability </a:t>
            </a:r>
            <a:r>
              <a:rPr lang="en-US" sz="2800" dirty="0" smtClean="0"/>
              <a:t>of </a:t>
            </a:r>
            <a:r>
              <a:rPr lang="en-US" sz="2800" b="1" dirty="0" smtClean="0"/>
              <a:t>mental health </a:t>
            </a:r>
            <a:r>
              <a:rPr lang="en-US" sz="2800" dirty="0" smtClean="0"/>
              <a:t>and </a:t>
            </a:r>
            <a:r>
              <a:rPr lang="en-US" sz="2800" b="1" dirty="0" smtClean="0"/>
              <a:t>substance use providers, </a:t>
            </a:r>
            <a:r>
              <a:rPr lang="en-US" sz="2800" dirty="0" smtClean="0"/>
              <a:t>2017.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98642"/>
            <a:ext cx="9927030" cy="454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Analytic Notes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04408"/>
            <a:ext cx="10515600" cy="4351338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n-US" sz="1600" dirty="0" smtClean="0"/>
              <a:t>All </a:t>
            </a:r>
            <a:r>
              <a:rPr lang="en-US" sz="1600" dirty="0"/>
              <a:t>data </a:t>
            </a:r>
            <a:r>
              <a:rPr lang="en-US" sz="1600" dirty="0" smtClean="0"/>
              <a:t>was obtained from the </a:t>
            </a:r>
            <a:r>
              <a:rPr lang="en-US" sz="1600" dirty="0"/>
              <a:t>Wisconsin Interactive Statistics on Health </a:t>
            </a:r>
            <a:r>
              <a:rPr lang="en-US" sz="1600" dirty="0" smtClean="0"/>
              <a:t>(WISH) tool: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www.dhs.wisconsin.gov/wish/index.htm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smtClean="0"/>
              <a:t>Suicide data </a:t>
            </a:r>
            <a:r>
              <a:rPr lang="en-US" sz="1600" dirty="0"/>
              <a:t>was obtained </a:t>
            </a:r>
            <a:r>
              <a:rPr lang="en-US" sz="1600" dirty="0" smtClean="0"/>
              <a:t>from: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www.dhs.wisconsin.gov/wish/injury-mortality/icd10-form.htm</a:t>
            </a:r>
            <a:r>
              <a:rPr lang="en-US" sz="1600" dirty="0"/>
              <a:t> and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www.dhs.wisconsin.gov/wish/violent-death/index.htm</a:t>
            </a:r>
            <a:r>
              <a:rPr lang="en-US" sz="1600" dirty="0" smtClean="0"/>
              <a:t> 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Self-harm data </a:t>
            </a:r>
            <a:r>
              <a:rPr lang="en-US" sz="1600" dirty="0"/>
              <a:t>was obtained from: </a:t>
            </a: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www.dhs.wisconsin.gov/wish/injury-ed/query.htm</a:t>
            </a:r>
            <a:r>
              <a:rPr lang="en-US" sz="1600" dirty="0"/>
              <a:t> and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www.dhs.wisconsin.gov/wish/injury-hosp/query.htm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8114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Analytic </a:t>
            </a:r>
            <a:r>
              <a:rPr lang="en-US" sz="3200" b="1" dirty="0" smtClean="0"/>
              <a:t>Notes: Suicide </a:t>
            </a:r>
            <a:r>
              <a:rPr lang="en-US" sz="3200" b="1" dirty="0" smtClean="0"/>
              <a:t>Data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3822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1. </a:t>
            </a:r>
            <a:r>
              <a:rPr lang="en-US" sz="1600" dirty="0" smtClean="0"/>
              <a:t>All </a:t>
            </a:r>
            <a:r>
              <a:rPr lang="en-US" sz="1600" dirty="0"/>
              <a:t>data shown </a:t>
            </a:r>
            <a:r>
              <a:rPr lang="en-US" sz="1600" dirty="0" smtClean="0"/>
              <a:t>includes </a:t>
            </a:r>
            <a:r>
              <a:rPr lang="en-US" sz="1600" dirty="0"/>
              <a:t>Wisconsin </a:t>
            </a:r>
            <a:r>
              <a:rPr lang="en-US" sz="1600" dirty="0" smtClean="0"/>
              <a:t>residents only </a:t>
            </a:r>
            <a:r>
              <a:rPr lang="en-US" sz="1600" dirty="0"/>
              <a:t>(unless otherwise noted).</a:t>
            </a:r>
          </a:p>
          <a:p>
            <a:pPr marL="0" indent="0">
              <a:buNone/>
            </a:pPr>
            <a:r>
              <a:rPr lang="en-US" sz="1600" dirty="0"/>
              <a:t>2. Data shown </a:t>
            </a:r>
            <a:r>
              <a:rPr lang="en-US" sz="1600" dirty="0" smtClean="0"/>
              <a:t>from </a:t>
            </a:r>
            <a:r>
              <a:rPr lang="en-US" sz="1600" dirty="0" smtClean="0"/>
              <a:t>the </a:t>
            </a:r>
            <a:r>
              <a:rPr lang="en-US" sz="1600" dirty="0" smtClean="0"/>
              <a:t>injury mortality WISH module </a:t>
            </a:r>
            <a:r>
              <a:rPr lang="en-US" sz="1600" dirty="0" smtClean="0"/>
              <a:t>includes </a:t>
            </a:r>
            <a:r>
              <a:rPr lang="en-US" sz="1600" dirty="0"/>
              <a:t>all Wisconsin resident deaths.</a:t>
            </a:r>
          </a:p>
          <a:p>
            <a:pPr marL="0" indent="0">
              <a:buNone/>
            </a:pPr>
            <a:r>
              <a:rPr lang="en-US" sz="1600" dirty="0"/>
              <a:t>3. Data shown </a:t>
            </a:r>
            <a:r>
              <a:rPr lang="en-US" sz="1600" dirty="0" smtClean="0"/>
              <a:t>from </a:t>
            </a:r>
            <a:r>
              <a:rPr lang="en-US" sz="1600" dirty="0"/>
              <a:t>the Wisconsin </a:t>
            </a:r>
            <a:r>
              <a:rPr lang="en-US" sz="1600" dirty="0" smtClean="0"/>
              <a:t>Violent Death </a:t>
            </a:r>
            <a:r>
              <a:rPr lang="en-US" sz="1600" dirty="0"/>
              <a:t>Reporting System (WVDRS) </a:t>
            </a:r>
            <a:r>
              <a:rPr lang="en-US" sz="1600" dirty="0" smtClean="0"/>
              <a:t>WISH module does </a:t>
            </a:r>
            <a:r>
              <a:rPr lang="en-US" sz="1600" dirty="0"/>
              <a:t>not </a:t>
            </a:r>
            <a:r>
              <a:rPr lang="en-US" sz="1600" dirty="0" smtClean="0"/>
              <a:t>include Wisconsin </a:t>
            </a:r>
            <a:r>
              <a:rPr lang="en-US" sz="1600" dirty="0"/>
              <a:t>residents who were injured or died </a:t>
            </a:r>
            <a:r>
              <a:rPr lang="en-US" sz="1600" dirty="0" smtClean="0"/>
              <a:t>outside of </a:t>
            </a:r>
            <a:r>
              <a:rPr lang="en-US" sz="1600" dirty="0"/>
              <a:t>Wisconsin.</a:t>
            </a:r>
          </a:p>
          <a:p>
            <a:pPr marL="0" indent="0">
              <a:buNone/>
            </a:pPr>
            <a:r>
              <a:rPr lang="en-US" sz="1600" dirty="0"/>
              <a:t>4. </a:t>
            </a:r>
            <a:r>
              <a:rPr lang="en-US" sz="1600" dirty="0" smtClean="0"/>
              <a:t>The injury mortality </a:t>
            </a:r>
            <a:r>
              <a:rPr lang="en-US" sz="1600" dirty="0" smtClean="0"/>
              <a:t>and </a:t>
            </a:r>
            <a:r>
              <a:rPr lang="en-US" sz="1600" dirty="0"/>
              <a:t>WVDRS </a:t>
            </a:r>
            <a:r>
              <a:rPr lang="en-US" sz="1600" dirty="0" smtClean="0"/>
              <a:t>WISH modules represents </a:t>
            </a:r>
            <a:r>
              <a:rPr lang="en-US" sz="1600" dirty="0" smtClean="0"/>
              <a:t>unique </a:t>
            </a:r>
            <a:r>
              <a:rPr lang="en-US" sz="1600" dirty="0"/>
              <a:t>individuals, meaning an individual is </a:t>
            </a:r>
            <a:r>
              <a:rPr lang="en-US" sz="1600" dirty="0" smtClean="0"/>
              <a:t>represented only </a:t>
            </a:r>
            <a:r>
              <a:rPr lang="en-US" sz="1600" dirty="0"/>
              <a:t>once in the data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5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Analytic </a:t>
            </a:r>
            <a:r>
              <a:rPr lang="en-US" sz="3200" b="1" dirty="0" smtClean="0"/>
              <a:t>Notes: Self-Harm Data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0440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1. </a:t>
            </a:r>
            <a:r>
              <a:rPr lang="en-US" sz="1600" dirty="0" smtClean="0"/>
              <a:t>Hospitalizations and emergency department WISH modules represent </a:t>
            </a:r>
            <a:r>
              <a:rPr lang="en-US" sz="1600" dirty="0" smtClean="0"/>
              <a:t>hospital </a:t>
            </a:r>
            <a:r>
              <a:rPr lang="en-US" sz="1600" dirty="0"/>
              <a:t>and emergency department discharges and </a:t>
            </a:r>
            <a:r>
              <a:rPr lang="en-US" sz="1600" dirty="0" smtClean="0"/>
              <a:t>not unique </a:t>
            </a:r>
            <a:r>
              <a:rPr lang="en-US" sz="1600" dirty="0"/>
              <a:t>individuals, i.e., an individual could be </a:t>
            </a:r>
            <a:r>
              <a:rPr lang="en-US" sz="1600" dirty="0" smtClean="0"/>
              <a:t>represented multiple </a:t>
            </a:r>
            <a:r>
              <a:rPr lang="en-US" sz="1600" dirty="0"/>
              <a:t>times if they were discharged from a hospital </a:t>
            </a:r>
            <a:r>
              <a:rPr lang="en-US" sz="1600" dirty="0" smtClean="0"/>
              <a:t>or emergency </a:t>
            </a:r>
            <a:r>
              <a:rPr lang="en-US" sz="1600" dirty="0"/>
              <a:t>department more than once.</a:t>
            </a:r>
          </a:p>
          <a:p>
            <a:pPr marL="0" indent="0">
              <a:buNone/>
            </a:pPr>
            <a:r>
              <a:rPr lang="en-US" sz="1600" dirty="0" smtClean="0"/>
              <a:t>3</a:t>
            </a:r>
            <a:r>
              <a:rPr lang="en-US" sz="1600" dirty="0" smtClean="0"/>
              <a:t>. </a:t>
            </a:r>
            <a:r>
              <a:rPr lang="en-US" sz="1600" dirty="0"/>
              <a:t>The coding system changed from the 9th Revision of </a:t>
            </a:r>
            <a:r>
              <a:rPr lang="en-US" sz="1600" dirty="0" smtClean="0"/>
              <a:t>the ICD </a:t>
            </a:r>
            <a:r>
              <a:rPr lang="en-US" sz="1600" dirty="0"/>
              <a:t>to the 10th Revision in October 2015 and </a:t>
            </a:r>
            <a:r>
              <a:rPr lang="en-US" sz="1600" dirty="0" smtClean="0"/>
              <a:t>self-harm injury </a:t>
            </a:r>
            <a:r>
              <a:rPr lang="en-US" sz="1600" dirty="0"/>
              <a:t>data prior to 2016 is not comparable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20037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Analytic </a:t>
            </a:r>
            <a:r>
              <a:rPr lang="en-US" sz="3200" b="1" dirty="0" smtClean="0"/>
              <a:t>Notes: Other</a:t>
            </a:r>
            <a:endParaRPr 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0440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1. </a:t>
            </a:r>
            <a:r>
              <a:rPr lang="en-US" sz="1600" dirty="0"/>
              <a:t>Geographic variables are based on patient’s or </a:t>
            </a:r>
            <a:r>
              <a:rPr lang="en-US" sz="1600" dirty="0" smtClean="0"/>
              <a:t>decedent’s place </a:t>
            </a:r>
            <a:r>
              <a:rPr lang="en-US" sz="1600" dirty="0"/>
              <a:t>of residence.</a:t>
            </a:r>
          </a:p>
          <a:p>
            <a:pPr marL="0" indent="0">
              <a:buNone/>
            </a:pPr>
            <a:r>
              <a:rPr lang="en-US" sz="1600" dirty="0" smtClean="0"/>
              <a:t>2. </a:t>
            </a:r>
            <a:r>
              <a:rPr lang="en-US" sz="1600" dirty="0"/>
              <a:t>WVDRS circumstance data are limited to cases in </a:t>
            </a:r>
            <a:r>
              <a:rPr lang="en-US" sz="1600" dirty="0" smtClean="0"/>
              <a:t>which circumstances </a:t>
            </a:r>
            <a:r>
              <a:rPr lang="en-US" sz="1600" dirty="0"/>
              <a:t>were reported.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1054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79332-9DF8-49F1-8A07-51171017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Suicide:</a:t>
            </a:r>
            <a:br>
              <a:rPr lang="en-US" sz="5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800" dirty="0"/>
              <a:t>T</a:t>
            </a:r>
            <a:r>
              <a:rPr lang="en-US" sz="5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rends </a:t>
            </a:r>
            <a:r>
              <a:rPr lang="en-US" sz="5800" dirty="0"/>
              <a:t>O</a:t>
            </a:r>
            <a:r>
              <a:rPr lang="en-US" sz="5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 </a:t>
            </a:r>
            <a:r>
              <a:rPr lang="en-US" sz="5800" dirty="0"/>
              <a:t>T</a:t>
            </a:r>
            <a:r>
              <a:rPr lang="en-US" sz="5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ime</a:t>
            </a:r>
            <a:endParaRPr lang="en-US" sz="5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54FAF-3A7D-46A8-8A90-6B59919A15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32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68310</TotalTime>
  <Words>2817</Words>
  <Application>Microsoft Office PowerPoint</Application>
  <PresentationFormat>Widescreen</PresentationFormat>
  <Paragraphs>311</Paragraphs>
  <Slides>48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Suicide and Self-Harm Data</vt:lpstr>
      <vt:lpstr>Purpose</vt:lpstr>
      <vt:lpstr>Contents</vt:lpstr>
      <vt:lpstr>Analytic Notes</vt:lpstr>
      <vt:lpstr>Analytic Notes</vt:lpstr>
      <vt:lpstr>Analytic Notes: Suicide Data</vt:lpstr>
      <vt:lpstr>Analytic Notes: Self-Harm Data</vt:lpstr>
      <vt:lpstr>Analytic Notes: Other</vt:lpstr>
      <vt:lpstr>Suicide: Trends Over Time</vt:lpstr>
      <vt:lpstr>Suicide rate among Wisconsin residents increased by 28%, 2000-2019. </vt:lpstr>
      <vt:lpstr>Suicide rate increased among males by 25% and among females by 37%, 2000-2019. </vt:lpstr>
      <vt:lpstr>Suicide and Self-Harm: Geographic Areas</vt:lpstr>
      <vt:lpstr>The Wisconsin suicide rate ranks 3rd highest in the Midwest region, 2015-2019. </vt:lpstr>
      <vt:lpstr>Suicide rates were significantly higher in dark red counties when compared to the state, 2015-2019. </vt:lpstr>
      <vt:lpstr>Suicide rate in rural counties was higher than urban counties, 2015-2019. </vt:lpstr>
      <vt:lpstr>Self-harm emergency department rate among rural counties was higher than urban counties, 2016-2019. </vt:lpstr>
      <vt:lpstr>Suicide and Self-Harm: Demographics</vt:lpstr>
      <vt:lpstr>The majority of suicide deaths were male, 2015-2019.</vt:lpstr>
      <vt:lpstr>The majority of hospitalizations with self-harm injuries were female, 2016-2019.</vt:lpstr>
      <vt:lpstr>The majority of emergency department visits with self-harm injuries were female, 2016-2019.</vt:lpstr>
      <vt:lpstr>Suicide rate was highest among females ages 45-54 and males ages 75 and older, 2015-2019. </vt:lpstr>
      <vt:lpstr>The rate of hospitalization with self-harm injuries for females, ages 15 to 17, was more than three times higher compared to males, 2016-2019.  </vt:lpstr>
      <vt:lpstr>The rate of emergency (ED) visits with self-harm injuries for females, ages 15-17, was more than three times higher compared to males, 2016-2019.  </vt:lpstr>
      <vt:lpstr>Suicide rate was higher among Whites and American Indians/Alaska Natives compared to Asians and Blacks, 2015–2019.</vt:lpstr>
      <vt:lpstr>Hospitalization and emergency department visit rates with self-harm injuries were highest among American Indians/Alaska Natives and Blacks, 2016-2019. </vt:lpstr>
      <vt:lpstr>Suicide rate was higher among Non-Hispanics compared to Hispanics, 2015-2019. </vt:lpstr>
      <vt:lpstr>Hospitalization and emergency department visit rates with self-harm injuries were higher among non-Hispanics compared to Hispanics, 2016-2019. </vt:lpstr>
      <vt:lpstr>Risk and Protective Factors</vt:lpstr>
      <vt:lpstr>Method of Suicide</vt:lpstr>
      <vt:lpstr>Firearm was the most commonly used method of suicide, 2015-2019.</vt:lpstr>
      <vt:lpstr>Males were more likely than females to use firearms or suffocation as method of suicide, 2015-2019.  </vt:lpstr>
      <vt:lpstr>Suffocation was the most common method of suicide for those 10 to 17. Firearm was the most common method of suicide for those 18 and older, 2015-2019.</vt:lpstr>
      <vt:lpstr>Social Ecological Model</vt:lpstr>
      <vt:lpstr>Individual</vt:lpstr>
      <vt:lpstr>Less than half of suicides left a suicide note, disclosed their intent, or had a history of suicide attempts, 2014-2018.</vt:lpstr>
      <vt:lpstr>Females who died by suicide were more likely to have a history of suicide attempts compared to males, 2014-2018. </vt:lpstr>
      <vt:lpstr>The most commonly reported circumstances among suicide deaths were feeling depressed, having a mental health issue, and having a history for mental health or substance use issues, 2014-2018.</vt:lpstr>
      <vt:lpstr>Females who died by suicide were more likely to have had a known mental health issue, been receiving treatment for mental health or substance use at the time of death, and a history of treatment for mental health or substance use compared with males, 2014-2018.</vt:lpstr>
      <vt:lpstr>Approximately 1 in every 4 people who died by suicide had a reported alcohol issue, 2014-2018.</vt:lpstr>
      <vt:lpstr>Females who died by suicide were more likely to have a non-alcohol substance use issue reported compared with males, 2014-2018.</vt:lpstr>
      <vt:lpstr>Approximately 1 in every 4 people who died by suicide had a reported physical health problem that contributed to the suicide, 2014-2018.</vt:lpstr>
      <vt:lpstr>Of people who died by suicide, approximately 1 in every 5 had a reported job problem, and approximately 1 in every 5 had a reported financial problem, 2014-2018.</vt:lpstr>
      <vt:lpstr>Males who died by suicide were more likely than females to have job, financial, or legal problems reported, 2014-2018. </vt:lpstr>
      <vt:lpstr>Relationship</vt:lpstr>
      <vt:lpstr>More than 1 in every 3 people who died by suicide had a reported intimate partner issue, 2014-2018.  </vt:lpstr>
      <vt:lpstr>Nearly 1 in every 5 suicide deaths occurred after a recent argument or conflict, 2014-2018. </vt:lpstr>
      <vt:lpstr>Community</vt:lpstr>
      <vt:lpstr>Counties shown in dark red have the lowest availability of mental health and substance use providers, 2017.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 Suicide Report 2012-2016</dc:title>
  <dc:creator>Charles Vear</dc:creator>
  <cp:lastModifiedBy>Vear, Charles R</cp:lastModifiedBy>
  <cp:revision>733</cp:revision>
  <cp:lastPrinted>2019-11-01T21:37:20Z</cp:lastPrinted>
  <dcterms:created xsi:type="dcterms:W3CDTF">2019-02-18T05:35:20Z</dcterms:created>
  <dcterms:modified xsi:type="dcterms:W3CDTF">2021-02-15T19:40:40Z</dcterms:modified>
</cp:coreProperties>
</file>