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93465"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6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4621" autoAdjust="0"/>
  </p:normalViewPr>
  <p:slideViewPr>
    <p:cSldViewPr snapToGrid="0" snapToObjects="1">
      <p:cViewPr varScale="1">
        <p:scale>
          <a:sx n="72" d="100"/>
          <a:sy n="72" d="100"/>
        </p:scale>
        <p:origin x="780"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90A82-A8CB-B945-BBAA-917FAD82C0F7}" type="datetimeFigureOut">
              <a:rPr lang="en-US" smtClean="0"/>
              <a:t>4/1/2020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2280D7-DD20-9A49-89D3-7524A27F36AD}" type="slidenum">
              <a:rPr lang="en-US" smtClean="0"/>
              <a:t>‹#›</a:t>
            </a:fld>
            <a:endParaRPr lang="en-US"/>
          </a:p>
        </p:txBody>
      </p:sp>
    </p:spTree>
    <p:extLst>
      <p:ext uri="{BB962C8B-B14F-4D97-AF65-F5344CB8AC3E}">
        <p14:creationId xmlns:p14="http://schemas.microsoft.com/office/powerpoint/2010/main" val="179190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E76B3-3A91-6B40-8A93-DAF7064A0931}" type="datetimeFigureOut">
              <a:rPr lang="en-US" smtClean="0"/>
              <a:t>4/1/2020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EA9EE-3713-0941-A449-A039172391F8}" type="slidenum">
              <a:rPr lang="en-US" smtClean="0"/>
              <a:t>‹#›</a:t>
            </a:fld>
            <a:endParaRPr lang="en-US"/>
          </a:p>
        </p:txBody>
      </p:sp>
    </p:spTree>
    <p:extLst>
      <p:ext uri="{BB962C8B-B14F-4D97-AF65-F5344CB8AC3E}">
        <p14:creationId xmlns:p14="http://schemas.microsoft.com/office/powerpoint/2010/main" val="23916465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0853" y="2130427"/>
            <a:ext cx="11691349"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250853" y="3886200"/>
            <a:ext cx="1169134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6F3566-6262-9C48-B5E5-61D2F6C48A99}"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370572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9380" y="2130427"/>
            <a:ext cx="1168782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99380" y="3886200"/>
            <a:ext cx="1168782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F3566-6262-9C48-B5E5-61D2F6C48A99}"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2433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0" i="0" cap="sm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6F3566-6262-9C48-B5E5-61D2F6C48A99}"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383050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4422" y="1600202"/>
            <a:ext cx="57699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7446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6F3566-6262-9C48-B5E5-61D2F6C48A99}"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66448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4422" y="1535114"/>
            <a:ext cx="577209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4422" y="2174875"/>
            <a:ext cx="57720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74883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7488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F3566-6262-9C48-B5E5-61D2F6C48A99}"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281699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6F3566-6262-9C48-B5E5-61D2F6C48A99}"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208083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F3566-6262-9C48-B5E5-61D2F6C48A99}"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1620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7037" y="273050"/>
            <a:ext cx="4353650" cy="1162051"/>
          </a:xfrm>
        </p:spPr>
        <p:txBody>
          <a:bodyPr anchor="b"/>
          <a:lstStyle>
            <a:lvl1pPr algn="l">
              <a:defRPr sz="2000" b="1" i="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766733" y="273053"/>
            <a:ext cx="717546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7037" y="1435103"/>
            <a:ext cx="43536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6F3566-6262-9C48-B5E5-61D2F6C48A99}" type="datetimeFigureOut">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C0F79-DBA3-124B-91B3-8AFBA893CAB2}" type="slidenum">
              <a:rPr lang="en-US" smtClean="0"/>
              <a:t>‹#›</a:t>
            </a:fld>
            <a:endParaRPr lang="en-US" dirty="0"/>
          </a:p>
        </p:txBody>
      </p:sp>
    </p:spTree>
    <p:extLst>
      <p:ext uri="{BB962C8B-B14F-4D97-AF65-F5344CB8AC3E}">
        <p14:creationId xmlns:p14="http://schemas.microsoft.com/office/powerpoint/2010/main" val="198352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606393"/>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41856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17313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6F3566-6262-9C48-B5E5-61D2F6C48A99}"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C0F79-DBA3-124B-91B3-8AFBA893CAB2}" type="slidenum">
              <a:rPr lang="en-US" smtClean="0"/>
              <a:t>‹#›</a:t>
            </a:fld>
            <a:endParaRPr lang="en-US"/>
          </a:p>
        </p:txBody>
      </p:sp>
    </p:spTree>
    <p:extLst>
      <p:ext uri="{BB962C8B-B14F-4D97-AF65-F5344CB8AC3E}">
        <p14:creationId xmlns:p14="http://schemas.microsoft.com/office/powerpoint/2010/main" val="354776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alpha val="90000"/>
              </a:schemeClr>
            </a:gs>
            <a:gs pos="100000">
              <a:schemeClr val="accent1">
                <a:lumMod val="100000"/>
                <a:alpha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81FA23-9390-7F4C-9341-95795424F045}"/>
              </a:ext>
            </a:extLst>
          </p:cNvPr>
          <p:cNvPicPr>
            <a:picLocks noChangeAspect="1"/>
          </p:cNvPicPr>
          <p:nvPr userDrawn="1"/>
        </p:nvPicPr>
        <p:blipFill>
          <a:blip r:embed="rId12">
            <a:alphaModFix amt="28000"/>
          </a:blip>
          <a:stretch>
            <a:fillRect/>
          </a:stretch>
        </p:blipFill>
        <p:spPr>
          <a:xfrm>
            <a:off x="8538983" y="2440572"/>
            <a:ext cx="3653017" cy="4435806"/>
          </a:xfrm>
          <a:prstGeom prst="rect">
            <a:avLst/>
          </a:prstGeom>
          <a:effectLst/>
        </p:spPr>
      </p:pic>
      <p:sp>
        <p:nvSpPr>
          <p:cNvPr id="7" name="Rectangle 6"/>
          <p:cNvSpPr/>
          <p:nvPr userDrawn="1"/>
        </p:nvSpPr>
        <p:spPr bwMode="black">
          <a:xfrm>
            <a:off x="0" y="6160971"/>
            <a:ext cx="12192000" cy="715407"/>
          </a:xfrm>
          <a:prstGeom prst="rect">
            <a:avLst/>
          </a:prstGeom>
          <a:solidFill>
            <a:srgbClr val="0F564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p>
        </p:txBody>
      </p:sp>
      <p:sp>
        <p:nvSpPr>
          <p:cNvPr id="4" name="Date Placeholder 3"/>
          <p:cNvSpPr>
            <a:spLocks noGrp="1"/>
          </p:cNvSpPr>
          <p:nvPr>
            <p:ph type="dt" sz="half" idx="2"/>
          </p:nvPr>
        </p:nvSpPr>
        <p:spPr>
          <a:xfrm>
            <a:off x="3792587" y="6336113"/>
            <a:ext cx="1293656" cy="365125"/>
          </a:xfrm>
          <a:prstGeom prst="rect">
            <a:avLst/>
          </a:prstGeom>
        </p:spPr>
        <p:txBody>
          <a:bodyPr vert="horz" lIns="91440" tIns="45720" rIns="91440" bIns="45720" rtlCol="0" anchor="ctr"/>
          <a:lstStyle>
            <a:lvl1pPr algn="ctr">
              <a:defRPr sz="1200">
                <a:solidFill>
                  <a:srgbClr val="BDDEAE"/>
                </a:solidFill>
              </a:defRPr>
            </a:lvl1pPr>
          </a:lstStyle>
          <a:p>
            <a:fld id="{A36F3566-6262-9C48-B5E5-61D2F6C48A99}" type="datetimeFigureOut">
              <a:rPr lang="en-US" smtClean="0"/>
              <a:pPr/>
              <a:t>4/1/2020</a:t>
            </a:fld>
            <a:endParaRPr lang="en-US" dirty="0"/>
          </a:p>
        </p:txBody>
      </p:sp>
      <p:pic>
        <p:nvPicPr>
          <p:cNvPr id="8" name="Picture 7"/>
          <p:cNvPicPr>
            <a:picLocks noChangeAspect="1"/>
          </p:cNvPicPr>
          <p:nvPr userDrawn="1"/>
        </p:nvPicPr>
        <p:blipFill>
          <a:blip r:embed="rId13"/>
          <a:stretch>
            <a:fillRect/>
          </a:stretch>
        </p:blipFill>
        <p:spPr>
          <a:xfrm>
            <a:off x="224423" y="6349538"/>
            <a:ext cx="2058140" cy="364500"/>
          </a:xfrm>
          <a:prstGeom prst="rect">
            <a:avLst/>
          </a:prstGeom>
          <a:effectLst>
            <a:outerShdw blurRad="50800" dir="2700000" algn="tl" rotWithShape="0">
              <a:schemeClr val="tx2">
                <a:alpha val="43000"/>
              </a:schemeClr>
            </a:outerShdw>
          </a:effectLst>
        </p:spPr>
      </p:pic>
      <p:sp>
        <p:nvSpPr>
          <p:cNvPr id="2" name="Title Placeholder 1"/>
          <p:cNvSpPr>
            <a:spLocks noGrp="1"/>
          </p:cNvSpPr>
          <p:nvPr>
            <p:ph type="title"/>
          </p:nvPr>
        </p:nvSpPr>
        <p:spPr>
          <a:xfrm>
            <a:off x="224422" y="274639"/>
            <a:ext cx="1171778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4422" y="1600203"/>
            <a:ext cx="11717780" cy="43590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327941" y="6336113"/>
            <a:ext cx="5223283" cy="365125"/>
          </a:xfrm>
          <a:prstGeom prst="rect">
            <a:avLst/>
          </a:prstGeom>
        </p:spPr>
        <p:txBody>
          <a:bodyPr vert="horz" lIns="91440" tIns="45720" rIns="91440" bIns="45720" rtlCol="0" anchor="ctr"/>
          <a:lstStyle>
            <a:lvl1pPr algn="ctr">
              <a:defRPr sz="1200">
                <a:solidFill>
                  <a:srgbClr val="BDDEAE"/>
                </a:solidFill>
              </a:defRPr>
            </a:lvl1pPr>
          </a:lstStyle>
          <a:p>
            <a:endParaRPr lang="en-US" dirty="0"/>
          </a:p>
        </p:txBody>
      </p:sp>
      <p:sp>
        <p:nvSpPr>
          <p:cNvPr id="6" name="Slide Number Placeholder 5"/>
          <p:cNvSpPr>
            <a:spLocks noGrp="1"/>
          </p:cNvSpPr>
          <p:nvPr>
            <p:ph type="sldNum" sz="quarter" idx="4"/>
          </p:nvPr>
        </p:nvSpPr>
        <p:spPr>
          <a:xfrm>
            <a:off x="10792922" y="6336113"/>
            <a:ext cx="1149280" cy="365125"/>
          </a:xfrm>
          <a:prstGeom prst="rect">
            <a:avLst/>
          </a:prstGeom>
        </p:spPr>
        <p:txBody>
          <a:bodyPr vert="horz" lIns="91440" tIns="45720" rIns="91440" bIns="45720" rtlCol="0" anchor="ctr"/>
          <a:lstStyle>
            <a:lvl1pPr algn="r">
              <a:defRPr sz="1200">
                <a:solidFill>
                  <a:srgbClr val="BDDEAE"/>
                </a:solidFill>
              </a:defRPr>
            </a:lvl1pPr>
          </a:lstStyle>
          <a:p>
            <a:fld id="{ED2C0F79-DBA3-124B-91B3-8AFBA893CAB2}" type="slidenum">
              <a:rPr lang="en-US" smtClean="0"/>
              <a:pPr/>
              <a:t>‹#›</a:t>
            </a:fld>
            <a:endParaRPr lang="en-US" dirty="0"/>
          </a:p>
        </p:txBody>
      </p:sp>
    </p:spTree>
    <p:extLst>
      <p:ext uri="{BB962C8B-B14F-4D97-AF65-F5344CB8AC3E}">
        <p14:creationId xmlns:p14="http://schemas.microsoft.com/office/powerpoint/2010/main" val="3464911724"/>
      </p:ext>
    </p:extLst>
  </p:cSld>
  <p:clrMap bg1="lt1" tx1="dk1" bg2="lt2" tx2="dk2" accent1="accent1" accent2="accent2" accent3="accent3" accent4="accent4" accent5="accent5" accent6="accent6" hlink="hlink" folHlink="folHlink"/>
  <p:sldLayoutIdLst>
    <p:sldLayoutId id="2147493466" r:id="rId1"/>
    <p:sldLayoutId id="2147493467" r:id="rId2"/>
    <p:sldLayoutId id="2147493468" r:id="rId3"/>
    <p:sldLayoutId id="2147493469" r:id="rId4"/>
    <p:sldLayoutId id="2147493470" r:id="rId5"/>
    <p:sldLayoutId id="2147493471" r:id="rId6"/>
    <p:sldLayoutId id="2147493472" r:id="rId7"/>
    <p:sldLayoutId id="2147493473" r:id="rId8"/>
    <p:sldLayoutId id="2147493474" r:id="rId9"/>
    <p:sldLayoutId id="2147493456" r:id="rId10"/>
  </p:sldLayoutIdLst>
  <p:txStyles>
    <p:titleStyle>
      <a:lvl1pPr algn="ctr" defTabSz="457200" rtl="0" eaLnBrk="1" latinLnBrk="0" hangingPunct="1">
        <a:spcBef>
          <a:spcPct val="0"/>
        </a:spcBef>
        <a:buNone/>
        <a:defRPr sz="4800" b="0" i="0" kern="1200" cap="none" normalizeH="0">
          <a:solidFill>
            <a:srgbClr val="0F5640"/>
          </a:solidFill>
          <a:effectLst>
            <a:outerShdw dist="12700" dir="2700000" algn="tl" rotWithShape="0">
              <a:srgbClr val="000000"/>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uwgb.edu/behavioral-health-training-partnership/training/mha-of-wi-suicide-care-trainings/" TargetMode="Externa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hyperlink" Target="https://goo.gl/maps/kUyRJVzzZhgdAzgn6" TargetMode="External"/><Relationship Id="rId2" Type="http://schemas.openxmlformats.org/officeDocument/2006/relationships/hyperlink" Target="https://www.uwgb.edu/behavioral-health-training-partnership/training/mha-of-wi-suicide-care-trainings/" TargetMode="Externa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4.emf"/><Relationship Id="rId4" Type="http://schemas.openxmlformats.org/officeDocument/2006/relationships/hyperlink" Target="https://www.uwgb.edu/behavioral-health-training-partnership/trainer-biographies/jessica-beaucham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oo.gl/maps/kUyRJVzzZhgdAzgn6" TargetMode="External"/><Relationship Id="rId2" Type="http://schemas.openxmlformats.org/officeDocument/2006/relationships/hyperlink" Target="https://www.uwgb.edu/behavioral-health-training-partnership/training/mha-of-wi-suicide-care-trainings/" TargetMode="External"/><Relationship Id="rId1" Type="http://schemas.openxmlformats.org/officeDocument/2006/relationships/slideLayout" Target="../slideLayouts/slideLayout2.xml"/><Relationship Id="rId6" Type="http://schemas.openxmlformats.org/officeDocument/2006/relationships/hyperlink" Target="https://sciences.ucf.edu/psychology/people/rozek-david/" TargetMode="External"/><Relationship Id="rId5" Type="http://schemas.openxmlformats.org/officeDocument/2006/relationships/image" Target="../media/image4.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hyperlink" Target="https://www.guilford.com/books/Brief-Cognitive-Behavioral-Therapy-for-Suicide-Prevention/Bryan-Rudd/9781462536665" TargetMode="External"/><Relationship Id="rId5" Type="http://schemas.openxmlformats.org/officeDocument/2006/relationships/image" Target="../media/image6.png"/><Relationship Id="rId4" Type="http://schemas.openxmlformats.org/officeDocument/2006/relationships/hyperlink" Target="https://crpforsuicide.com/abou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maps/place/Sheraton+Milwaukee+Brookfield+Hotel/@43.0270865,-88.1102148,17z/data=!3m1!4b1!4m8!3m7!1s0x8805066a15624b75:0xbf0f0d2ba2a3fa80!5m2!4m1!1i2!8m2!3d43.0270865!4d-88.1080261" TargetMode="External"/><Relationship Id="rId7" Type="http://schemas.openxmlformats.org/officeDocument/2006/relationships/image" Target="../media/image3.emf"/><Relationship Id="rId2" Type="http://schemas.openxmlformats.org/officeDocument/2006/relationships/hyperlink" Target="https://www.uwgb.edu/behavioral-health-training-partnership/training/mha-of-wi-suicide-care-trainings/" TargetMode="Externa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hyperlink" Target="https://www.uwgb.edu/behavioral-health-training-partnership/trainer-biographies/joanne-tulachka/" TargetMode="External"/><Relationship Id="rId4" Type="http://schemas.openxmlformats.org/officeDocument/2006/relationships/hyperlink" Target="http://zerosuicideinstitute.com/amsr/curricula/amsr-outpatient-setting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sychologytoday.com/us/therapists/jennifer-a-crumlish-washington-dc/114997" TargetMode="External"/><Relationship Id="rId2" Type="http://schemas.openxmlformats.org/officeDocument/2006/relationships/hyperlink" Target="https://www.uwgb.edu/behavioral-health-training-partnership/training/mha-of-wi-suicide-care-trainings/" TargetMode="Externa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50853" y="1797918"/>
            <a:ext cx="11691349" cy="1470025"/>
          </a:xfrm>
        </p:spPr>
        <p:txBody>
          <a:bodyPr>
            <a:normAutofit/>
          </a:bodyPr>
          <a:lstStyle/>
          <a:p>
            <a:pPr fontAlgn="base"/>
            <a:r>
              <a:rPr lang="en-US" b="1" dirty="0">
                <a:effectLst/>
                <a:hlinkClick r:id="rId2"/>
              </a:rPr>
              <a:t>MHA of WI Suicide Care Trainings</a:t>
            </a:r>
            <a:br>
              <a:rPr lang="en-US" b="1" dirty="0">
                <a:effectLst/>
              </a:rPr>
            </a:br>
            <a:endParaRPr lang="en-US" sz="3100" dirty="0"/>
          </a:p>
        </p:txBody>
      </p:sp>
      <p:sp>
        <p:nvSpPr>
          <p:cNvPr id="12" name="Subtitle 11"/>
          <p:cNvSpPr>
            <a:spLocks noGrp="1"/>
          </p:cNvSpPr>
          <p:nvPr>
            <p:ph type="subTitle" idx="1"/>
          </p:nvPr>
        </p:nvSpPr>
        <p:spPr>
          <a:xfrm>
            <a:off x="250853" y="3620655"/>
            <a:ext cx="11691349" cy="2018145"/>
          </a:xfrm>
        </p:spPr>
        <p:txBody>
          <a:bodyPr/>
          <a:lstStyle/>
          <a:p>
            <a:r>
              <a:rPr lang="en-US" dirty="0"/>
              <a:t>Zero Suicide Topic Call</a:t>
            </a:r>
          </a:p>
          <a:p>
            <a:r>
              <a:rPr lang="en-US" dirty="0"/>
              <a:t>April 1, 2020</a:t>
            </a:r>
          </a:p>
          <a:p>
            <a:r>
              <a:rPr lang="en-US" dirty="0"/>
              <a:t>12:00pm to 1:00pm</a:t>
            </a:r>
          </a:p>
        </p:txBody>
      </p:sp>
      <p:pic>
        <p:nvPicPr>
          <p:cNvPr id="2" name="Picture 1"/>
          <p:cNvPicPr>
            <a:picLocks noChangeAspect="1"/>
          </p:cNvPicPr>
          <p:nvPr/>
        </p:nvPicPr>
        <p:blipFill>
          <a:blip r:embed="rId3"/>
          <a:stretch>
            <a:fillRect/>
          </a:stretch>
        </p:blipFill>
        <p:spPr>
          <a:xfrm>
            <a:off x="9402274" y="6232035"/>
            <a:ext cx="2290962" cy="563420"/>
          </a:xfrm>
          <a:prstGeom prst="rect">
            <a:avLst/>
          </a:prstGeom>
        </p:spPr>
      </p:pic>
      <p:pic>
        <p:nvPicPr>
          <p:cNvPr id="3" name="Picture 2"/>
          <p:cNvPicPr>
            <a:picLocks noChangeAspect="1"/>
          </p:cNvPicPr>
          <p:nvPr/>
        </p:nvPicPr>
        <p:blipFill>
          <a:blip r:embed="rId4"/>
          <a:stretch>
            <a:fillRect/>
          </a:stretch>
        </p:blipFill>
        <p:spPr>
          <a:xfrm>
            <a:off x="2748221" y="6261855"/>
            <a:ext cx="6141376" cy="533600"/>
          </a:xfrm>
          <a:prstGeom prst="rect">
            <a:avLst/>
          </a:prstGeom>
        </p:spPr>
      </p:pic>
    </p:spTree>
    <p:extLst>
      <p:ext uri="{BB962C8B-B14F-4D97-AF65-F5344CB8AC3E}">
        <p14:creationId xmlns:p14="http://schemas.microsoft.com/office/powerpoint/2010/main" val="339123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22" y="274639"/>
            <a:ext cx="11717780" cy="1325564"/>
          </a:xfrm>
        </p:spPr>
        <p:txBody>
          <a:bodyPr>
            <a:normAutofit fontScale="90000"/>
          </a:bodyPr>
          <a:lstStyle/>
          <a:p>
            <a:br>
              <a:rPr lang="en-US" sz="4000" b="1" dirty="0">
                <a:effectLst/>
              </a:rPr>
            </a:br>
            <a:br>
              <a:rPr lang="en-US" sz="4000" b="1" dirty="0">
                <a:effectLst/>
              </a:rPr>
            </a:br>
            <a:br>
              <a:rPr lang="en-US" sz="4000" b="1" dirty="0">
                <a:effectLst/>
              </a:rPr>
            </a:br>
            <a:br>
              <a:rPr lang="en-US" sz="4000" b="1" dirty="0">
                <a:effectLst/>
              </a:rPr>
            </a:br>
            <a:r>
              <a:rPr lang="en-US" sz="2700" b="1" dirty="0">
                <a:effectLst/>
                <a:hlinkClick r:id="rId2"/>
              </a:rPr>
              <a:t>De-Escalation and Coping Skills to Prevent and Manage Crisis Situations</a:t>
            </a:r>
            <a:br>
              <a:rPr lang="en-US" sz="2700" b="1" dirty="0">
                <a:effectLst/>
              </a:rPr>
            </a:br>
            <a:r>
              <a:rPr lang="en-US" sz="1800" b="1" dirty="0">
                <a:effectLst/>
              </a:rPr>
              <a:t>May 19, 2020</a:t>
            </a:r>
            <a:br>
              <a:rPr lang="en-US" sz="1800" b="1" dirty="0">
                <a:effectLst/>
              </a:rPr>
            </a:br>
            <a:r>
              <a:rPr lang="en-US" sz="1800" dirty="0">
                <a:effectLst/>
              </a:rPr>
              <a:t>9:00am - 4:00pm</a:t>
            </a:r>
            <a:br>
              <a:rPr lang="en-US" sz="1800" dirty="0">
                <a:effectLst/>
              </a:rPr>
            </a:br>
            <a:r>
              <a:rPr lang="en-US" sz="1800" dirty="0">
                <a:hlinkClick r:id="rId3"/>
              </a:rPr>
              <a:t>Chula Vista Resort, 1000 Chula Vista Pkwy Wisconsin Dells, WI 53965</a:t>
            </a:r>
            <a:br>
              <a:rPr lang="en-US" sz="1800" dirty="0">
                <a:effectLst/>
              </a:rPr>
            </a:br>
            <a:br>
              <a:rPr lang="en-US" sz="1800" dirty="0">
                <a:effectLst/>
              </a:rPr>
            </a:br>
            <a:r>
              <a:rPr lang="en-US" dirty="0"/>
              <a:t>	</a:t>
            </a:r>
            <a:br>
              <a:rPr lang="en-US" dirty="0"/>
            </a:br>
            <a:br>
              <a:rPr lang="en-US" b="1" dirty="0">
                <a:effectLst/>
              </a:rPr>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dirty="0"/>
              <a:t>Developing coping methods for the consumer in crisis and those who care for them is an important part of crisis intervention. Skills such as mindfulness, emotional regulation and distress tolerance can be very helpful for persons who are struggling to cope. Crisis Responders will learn skills informed by both Dialectical Behavioral Therapy (DBT) and Motivational Interviewing (MI), and will gain more tools to add to their crisis intervention toolbox.  (6.0 Continuing Education Hours)</a:t>
            </a:r>
          </a:p>
          <a:p>
            <a:pPr marL="0" indent="0">
              <a:buNone/>
            </a:pPr>
            <a:endParaRPr lang="en-US" sz="1400" dirty="0"/>
          </a:p>
          <a:p>
            <a:pPr marL="0" indent="0">
              <a:buNone/>
            </a:pPr>
            <a:r>
              <a:rPr lang="en-US" sz="2000" dirty="0"/>
              <a:t>Learning Objectives:</a:t>
            </a:r>
          </a:p>
          <a:p>
            <a:pPr lvl="1">
              <a:buFont typeface="+mj-lt"/>
              <a:buAutoNum type="arabicPeriod"/>
            </a:pPr>
            <a:r>
              <a:rPr lang="en-US" sz="2000" dirty="0"/>
              <a:t>Learn how we regulate stress</a:t>
            </a:r>
          </a:p>
          <a:p>
            <a:pPr lvl="1">
              <a:buFont typeface="+mj-lt"/>
              <a:buAutoNum type="arabicPeriod"/>
            </a:pPr>
            <a:r>
              <a:rPr lang="en-US" sz="2000" dirty="0"/>
              <a:t>Review of principles of crisis intervention</a:t>
            </a:r>
          </a:p>
          <a:p>
            <a:pPr lvl="1">
              <a:buFont typeface="+mj-lt"/>
              <a:buAutoNum type="arabicPeriod"/>
            </a:pPr>
            <a:r>
              <a:rPr lang="en-US" sz="2000" dirty="0"/>
              <a:t>Learn skills that are effective to prevent and manage crises </a:t>
            </a:r>
          </a:p>
          <a:p>
            <a:pPr lvl="1">
              <a:buFont typeface="+mj-lt"/>
              <a:buAutoNum type="arabicPeriod"/>
            </a:pPr>
            <a:r>
              <a:rPr lang="en-US" sz="2000" dirty="0"/>
              <a:t>Practice teaching consumers how to use these skills</a:t>
            </a:r>
          </a:p>
          <a:p>
            <a:pPr marL="457200" lvl="1" indent="0">
              <a:buNone/>
            </a:pPr>
            <a:endParaRPr lang="en-US" sz="1600" dirty="0"/>
          </a:p>
          <a:p>
            <a:pPr marL="457200" lvl="1" indent="0">
              <a:buNone/>
            </a:pPr>
            <a:r>
              <a:rPr lang="en-US" sz="2000" dirty="0"/>
              <a:t>Trainer:</a:t>
            </a:r>
          </a:p>
          <a:p>
            <a:pPr marL="457200" lvl="1" indent="0">
              <a:buNone/>
            </a:pPr>
            <a:r>
              <a:rPr lang="en-US" sz="2000" dirty="0">
                <a:hlinkClick r:id="rId4"/>
              </a:rPr>
              <a:t>Jessica Beauchamp, LCSW, SAS, SOTS</a:t>
            </a:r>
            <a:endParaRPr lang="en-US" sz="2000" dirty="0"/>
          </a:p>
          <a:p>
            <a:endParaRPr lang="en-US" dirty="0"/>
          </a:p>
        </p:txBody>
      </p:sp>
      <p:pic>
        <p:nvPicPr>
          <p:cNvPr id="4" name="Picture 3"/>
          <p:cNvPicPr>
            <a:picLocks noChangeAspect="1"/>
          </p:cNvPicPr>
          <p:nvPr/>
        </p:nvPicPr>
        <p:blipFill>
          <a:blip r:embed="rId5"/>
          <a:stretch>
            <a:fillRect/>
          </a:stretch>
        </p:blipFill>
        <p:spPr>
          <a:xfrm>
            <a:off x="2748221" y="6261855"/>
            <a:ext cx="6141376" cy="533600"/>
          </a:xfrm>
          <a:prstGeom prst="rect">
            <a:avLst/>
          </a:prstGeom>
        </p:spPr>
      </p:pic>
      <p:pic>
        <p:nvPicPr>
          <p:cNvPr id="5" name="Picture 4"/>
          <p:cNvPicPr>
            <a:picLocks noChangeAspect="1"/>
          </p:cNvPicPr>
          <p:nvPr/>
        </p:nvPicPr>
        <p:blipFill>
          <a:blip r:embed="rId6"/>
          <a:stretch>
            <a:fillRect/>
          </a:stretch>
        </p:blipFill>
        <p:spPr>
          <a:xfrm>
            <a:off x="9402274" y="6232035"/>
            <a:ext cx="2290962" cy="563420"/>
          </a:xfrm>
          <a:prstGeom prst="rect">
            <a:avLst/>
          </a:prstGeom>
        </p:spPr>
      </p:pic>
    </p:spTree>
    <p:extLst>
      <p:ext uri="{BB962C8B-B14F-4D97-AF65-F5344CB8AC3E}">
        <p14:creationId xmlns:p14="http://schemas.microsoft.com/office/powerpoint/2010/main" val="283012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22" y="274639"/>
            <a:ext cx="11717780" cy="1495695"/>
          </a:xfrm>
        </p:spPr>
        <p:txBody>
          <a:bodyPr>
            <a:normAutofit fontScale="90000"/>
          </a:bodyPr>
          <a:lstStyle/>
          <a:p>
            <a:br>
              <a:rPr lang="en-US" sz="2200" b="1" dirty="0">
                <a:effectLst/>
              </a:rPr>
            </a:br>
            <a:br>
              <a:rPr lang="en-US" sz="2200" b="1" dirty="0">
                <a:effectLst/>
              </a:rPr>
            </a:br>
            <a:r>
              <a:rPr lang="en-US" sz="2700" b="1" dirty="0">
                <a:effectLst/>
                <a:hlinkClick r:id="rId2"/>
              </a:rPr>
              <a:t>Brief Cognitive Behavioral Therapy for Suicide Prevention Workshop</a:t>
            </a:r>
            <a:br>
              <a:rPr lang="en-US" b="1" dirty="0">
                <a:effectLst/>
              </a:rPr>
            </a:br>
            <a:r>
              <a:rPr lang="en-US" sz="2000" b="1" dirty="0">
                <a:effectLst/>
              </a:rPr>
              <a:t>June 8-9, 2020</a:t>
            </a:r>
            <a:br>
              <a:rPr lang="en-US" sz="2000" b="1" dirty="0">
                <a:effectLst/>
              </a:rPr>
            </a:br>
            <a:r>
              <a:rPr lang="en-US" sz="2000" dirty="0">
                <a:effectLst/>
              </a:rPr>
              <a:t>8:30am - 4:30pm</a:t>
            </a:r>
            <a:br>
              <a:rPr lang="en-US" sz="1800" dirty="0">
                <a:effectLst/>
              </a:rPr>
            </a:br>
            <a:r>
              <a:rPr lang="en-US" sz="1800" dirty="0">
                <a:hlinkClick r:id="rId3"/>
              </a:rPr>
              <a:t>Chula Vista Resort, 1000 Chula Vista Pkwy Wisconsin Dells, WI 53965</a:t>
            </a:r>
            <a:br>
              <a:rPr lang="en-US" b="1" dirty="0">
                <a:effectLst/>
              </a:rPr>
            </a:br>
            <a:endParaRPr lang="en-US" dirty="0"/>
          </a:p>
        </p:txBody>
      </p:sp>
      <p:pic>
        <p:nvPicPr>
          <p:cNvPr id="4" name="Content Placeholder 3"/>
          <p:cNvPicPr>
            <a:picLocks noGrp="1" noChangeAspect="1"/>
          </p:cNvPicPr>
          <p:nvPr>
            <p:ph idx="1"/>
          </p:nvPr>
        </p:nvPicPr>
        <p:blipFill>
          <a:blip r:embed="rId4"/>
          <a:stretch>
            <a:fillRect/>
          </a:stretch>
        </p:blipFill>
        <p:spPr>
          <a:xfrm>
            <a:off x="9296717" y="6221077"/>
            <a:ext cx="2292295" cy="566977"/>
          </a:xfrm>
          <a:prstGeom prst="rect">
            <a:avLst/>
          </a:prstGeom>
        </p:spPr>
      </p:pic>
      <p:pic>
        <p:nvPicPr>
          <p:cNvPr id="5" name="Picture 4"/>
          <p:cNvPicPr>
            <a:picLocks noChangeAspect="1"/>
          </p:cNvPicPr>
          <p:nvPr/>
        </p:nvPicPr>
        <p:blipFill>
          <a:blip r:embed="rId5"/>
          <a:stretch>
            <a:fillRect/>
          </a:stretch>
        </p:blipFill>
        <p:spPr>
          <a:xfrm>
            <a:off x="2748221" y="6261855"/>
            <a:ext cx="6141376" cy="533600"/>
          </a:xfrm>
          <a:prstGeom prst="rect">
            <a:avLst/>
          </a:prstGeom>
        </p:spPr>
      </p:pic>
      <p:sp>
        <p:nvSpPr>
          <p:cNvPr id="6" name="Rectangle 5"/>
          <p:cNvSpPr/>
          <p:nvPr/>
        </p:nvSpPr>
        <p:spPr>
          <a:xfrm>
            <a:off x="341745" y="1770334"/>
            <a:ext cx="11600457" cy="3785652"/>
          </a:xfrm>
          <a:prstGeom prst="rect">
            <a:avLst/>
          </a:prstGeom>
        </p:spPr>
        <p:txBody>
          <a:bodyPr wrap="square">
            <a:spAutoFit/>
          </a:bodyPr>
          <a:lstStyle/>
          <a:p>
            <a:r>
              <a:rPr lang="en-US" sz="2000" dirty="0"/>
              <a:t>This two-day workshop is geared towards mental health professionals seeking to acquire entry level information and training on the assessment, management, and treatment of suicide risk among suicidal individuals. The first portion of the workshop provides intensive training in core competencies for the clinical care of suicidal patients, including general interpersonal dynamics, standardization of suicide-related terminology, and documentation strategies. The workshop then provides a detailed, step-by-step review of the 12-session brief cognitive behavioral therapy (BCBT) treatment protocol. The treatment is divided into three phases including Emotion Regulation and Crisis Management, Undermining the Suicidal Belief System, and Relapse Prevention. Practical strategies for effective treatment delivery are provided using case examples, role plays, videos, and skills practice, which illustrate concepts and interventions. (13.0 Continuing Education Hours)</a:t>
            </a:r>
          </a:p>
          <a:p>
            <a:endParaRPr lang="en-US" sz="2000" dirty="0">
              <a:solidFill>
                <a:srgbClr val="000000"/>
              </a:solidFill>
              <a:latin typeface="Calibri" panose="020F0502020204030204" pitchFamily="34" charset="0"/>
            </a:endParaRPr>
          </a:p>
          <a:p>
            <a:r>
              <a:rPr lang="en-US" sz="2000" dirty="0">
                <a:solidFill>
                  <a:srgbClr val="000000"/>
                </a:solidFill>
                <a:latin typeface="Calisto MT" panose="02040603050505030304" pitchFamily="18" charset="0"/>
              </a:rPr>
              <a:t>Trainer: 	</a:t>
            </a:r>
            <a:r>
              <a:rPr lang="en-US" sz="2000" dirty="0">
                <a:solidFill>
                  <a:srgbClr val="000000"/>
                </a:solidFill>
                <a:latin typeface="Calisto MT" panose="02040603050505030304" pitchFamily="18" charset="0"/>
                <a:hlinkClick r:id="rId6"/>
              </a:rPr>
              <a:t>Dr. David Rozek</a:t>
            </a:r>
            <a:endParaRPr lang="en-US" sz="2000" dirty="0">
              <a:solidFill>
                <a:srgbClr val="000000"/>
              </a:solidFill>
              <a:latin typeface="Calisto MT" panose="02040603050505030304" pitchFamily="18" charset="0"/>
            </a:endParaRPr>
          </a:p>
        </p:txBody>
      </p:sp>
    </p:spTree>
    <p:extLst>
      <p:ext uri="{BB962C8B-B14F-4D97-AF65-F5344CB8AC3E}">
        <p14:creationId xmlns:p14="http://schemas.microsoft.com/office/powerpoint/2010/main" val="88062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22" y="274639"/>
            <a:ext cx="11717780" cy="511745"/>
          </a:xfrm>
        </p:spPr>
        <p:txBody>
          <a:bodyPr>
            <a:normAutofit fontScale="90000"/>
          </a:bodyPr>
          <a:lstStyle/>
          <a:p>
            <a:br>
              <a:rPr lang="en-US" sz="2200" b="1" dirty="0">
                <a:effectLst/>
              </a:rPr>
            </a:br>
            <a:br>
              <a:rPr lang="en-US" sz="2200" b="1" dirty="0">
                <a:effectLst/>
              </a:rPr>
            </a:br>
            <a:br>
              <a:rPr lang="en-US" sz="2200" b="1" dirty="0">
                <a:effectLst/>
              </a:rPr>
            </a:br>
            <a:br>
              <a:rPr lang="en-US" sz="2200" b="1" dirty="0">
                <a:effectLst/>
              </a:rPr>
            </a:br>
            <a:r>
              <a:rPr lang="en-US" sz="4000" b="1" dirty="0">
                <a:effectLst/>
              </a:rPr>
              <a:t>BCBT for SP </a:t>
            </a:r>
            <a:br>
              <a:rPr lang="en-US" b="1" dirty="0">
                <a:effectLst/>
              </a:rPr>
            </a:br>
            <a:br>
              <a:rPr lang="en-US" b="1" dirty="0">
                <a:effectLst/>
              </a:rPr>
            </a:br>
            <a:endParaRPr lang="en-US" dirty="0"/>
          </a:p>
        </p:txBody>
      </p:sp>
      <p:sp>
        <p:nvSpPr>
          <p:cNvPr id="3" name="Content Placeholder 2"/>
          <p:cNvSpPr>
            <a:spLocks noGrp="1"/>
          </p:cNvSpPr>
          <p:nvPr>
            <p:ph idx="1"/>
          </p:nvPr>
        </p:nvSpPr>
        <p:spPr>
          <a:xfrm>
            <a:off x="470042" y="982577"/>
            <a:ext cx="11717780" cy="5117676"/>
          </a:xfrm>
        </p:spPr>
        <p:txBody>
          <a:bodyPr>
            <a:normAutofit/>
          </a:bodyPr>
          <a:lstStyle/>
          <a:p>
            <a:pPr marL="514350" indent="-514350">
              <a:buFont typeface="+mj-lt"/>
              <a:buAutoNum type="arabicPeriod"/>
            </a:pPr>
            <a:r>
              <a:rPr lang="en-US" sz="2200" dirty="0"/>
              <a:t>Describe an empirically-supported biopsychosocial model of suicide. </a:t>
            </a:r>
          </a:p>
          <a:p>
            <a:pPr marL="514350" indent="-514350">
              <a:buFont typeface="+mj-lt"/>
              <a:buAutoNum type="arabicPeriod"/>
            </a:pPr>
            <a:r>
              <a:rPr lang="en-US" sz="2200" dirty="0"/>
              <a:t>Effectively provide means restriction counseling to suicidal patients. </a:t>
            </a:r>
          </a:p>
          <a:p>
            <a:pPr marL="514350" indent="-514350">
              <a:buFont typeface="+mj-lt"/>
              <a:buAutoNum type="arabicPeriod"/>
            </a:pPr>
            <a:r>
              <a:rPr lang="en-US" sz="2200" dirty="0"/>
              <a:t>Understand common issues of confidentiality when working with military patients. </a:t>
            </a:r>
          </a:p>
          <a:p>
            <a:pPr marL="514350" indent="-514350">
              <a:buFont typeface="+mj-lt"/>
              <a:buAutoNum type="arabicPeriod"/>
            </a:pPr>
            <a:r>
              <a:rPr lang="en-US" sz="2200" dirty="0"/>
              <a:t>Effectively discuss with patients the risks of suicidal behavior both in and out of therapy as a routine part of informed consent. </a:t>
            </a:r>
          </a:p>
          <a:p>
            <a:pPr marL="514350" indent="-514350">
              <a:buFont typeface="+mj-lt"/>
              <a:buAutoNum type="arabicPeriod"/>
            </a:pPr>
            <a:r>
              <a:rPr lang="en-US" sz="2200" dirty="0"/>
              <a:t>Conduct a risk assessment interview in a manner that increases accurate &amp; honest disclosure of suicidal ideation &amp; behaviors. </a:t>
            </a:r>
          </a:p>
          <a:p>
            <a:pPr marL="514350" indent="-514350">
              <a:buFont typeface="+mj-lt"/>
              <a:buAutoNum type="arabicPeriod"/>
            </a:pPr>
            <a:r>
              <a:rPr lang="en-US" sz="2200" dirty="0"/>
              <a:t>Develop a written treatment and services plan that addresses suicide risk and is based on empirically-supported interventions. </a:t>
            </a:r>
          </a:p>
          <a:p>
            <a:pPr marL="514350" indent="-514350">
              <a:buFont typeface="+mj-lt"/>
              <a:buAutoNum type="arabicPeriod"/>
            </a:pPr>
            <a:r>
              <a:rPr lang="en-US" sz="2200" dirty="0"/>
              <a:t>Develop a written crisis response plan to reduce acute suicide risk. </a:t>
            </a:r>
          </a:p>
          <a:p>
            <a:pPr marL="514350" indent="-514350">
              <a:buFont typeface="+mj-lt"/>
              <a:buAutoNum type="arabicPeriod"/>
            </a:pPr>
            <a:r>
              <a:rPr lang="en-US" sz="2200" dirty="0"/>
              <a:t>Explain and administer a relapse prevention task for reducing suicidal behaviors.</a:t>
            </a:r>
          </a:p>
          <a:p>
            <a:pPr marL="514350" indent="-514350">
              <a:buFont typeface="+mj-lt"/>
              <a:buAutoNum type="arabicPeriod"/>
            </a:pPr>
            <a:r>
              <a:rPr lang="en-US" sz="2200" dirty="0"/>
              <a:t>Use cognitive strategies and interventions to undermine suicidal beliefs that contribute to suicidal behaviors. </a:t>
            </a:r>
          </a:p>
          <a:p>
            <a:pPr marL="0" indent="0">
              <a:buNone/>
            </a:pPr>
            <a:endParaRPr lang="en-US" sz="2200" dirty="0"/>
          </a:p>
          <a:p>
            <a:pPr marL="0" indent="0">
              <a:buNone/>
            </a:pPr>
            <a:endParaRPr lang="en-US" sz="1800" dirty="0"/>
          </a:p>
        </p:txBody>
      </p:sp>
      <p:pic>
        <p:nvPicPr>
          <p:cNvPr id="4" name="Picture 3"/>
          <p:cNvPicPr>
            <a:picLocks noChangeAspect="1"/>
          </p:cNvPicPr>
          <p:nvPr/>
        </p:nvPicPr>
        <p:blipFill>
          <a:blip r:embed="rId2"/>
          <a:stretch>
            <a:fillRect/>
          </a:stretch>
        </p:blipFill>
        <p:spPr>
          <a:xfrm>
            <a:off x="2684213" y="6232035"/>
            <a:ext cx="6141376" cy="533600"/>
          </a:xfrm>
          <a:prstGeom prst="rect">
            <a:avLst/>
          </a:prstGeom>
        </p:spPr>
      </p:pic>
      <p:pic>
        <p:nvPicPr>
          <p:cNvPr id="5" name="Picture 4"/>
          <p:cNvPicPr>
            <a:picLocks noChangeAspect="1"/>
          </p:cNvPicPr>
          <p:nvPr/>
        </p:nvPicPr>
        <p:blipFill>
          <a:blip r:embed="rId3"/>
          <a:stretch>
            <a:fillRect/>
          </a:stretch>
        </p:blipFill>
        <p:spPr>
          <a:xfrm>
            <a:off x="9402274" y="6232035"/>
            <a:ext cx="2290962" cy="563420"/>
          </a:xfrm>
          <a:prstGeom prst="rect">
            <a:avLst/>
          </a:prstGeom>
        </p:spPr>
      </p:pic>
      <p:pic>
        <p:nvPicPr>
          <p:cNvPr id="8" name="Picture 7">
            <a:hlinkClick r:id="rId4"/>
          </p:cNvPr>
          <p:cNvPicPr>
            <a:picLocks noChangeAspect="1"/>
          </p:cNvPicPr>
          <p:nvPr/>
        </p:nvPicPr>
        <p:blipFill>
          <a:blip r:embed="rId5"/>
          <a:stretch>
            <a:fillRect/>
          </a:stretch>
        </p:blipFill>
        <p:spPr>
          <a:xfrm>
            <a:off x="8897510" y="4018195"/>
            <a:ext cx="3158162" cy="822960"/>
          </a:xfrm>
          <a:prstGeom prst="rect">
            <a:avLst/>
          </a:prstGeom>
        </p:spPr>
      </p:pic>
      <p:sp>
        <p:nvSpPr>
          <p:cNvPr id="9" name="AutoShape 2" descr="Image result for book cbt for sp"/>
          <p:cNvSpPr>
            <a:spLocks noChangeAspect="1" noChangeArrowheads="1"/>
          </p:cNvSpPr>
          <p:nvPr/>
        </p:nvSpPr>
        <p:spPr bwMode="auto">
          <a:xfrm>
            <a:off x="401195"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book cbt for s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hlinkClick r:id="rId6"/>
          </p:cNvPr>
          <p:cNvPicPr>
            <a:picLocks noChangeAspect="1"/>
          </p:cNvPicPr>
          <p:nvPr/>
        </p:nvPicPr>
        <p:blipFill>
          <a:blip r:embed="rId7"/>
          <a:stretch>
            <a:fillRect/>
          </a:stretch>
        </p:blipFill>
        <p:spPr>
          <a:xfrm>
            <a:off x="9217151" y="78446"/>
            <a:ext cx="2838521" cy="1759498"/>
          </a:xfrm>
          <a:prstGeom prst="rect">
            <a:avLst/>
          </a:prstGeom>
        </p:spPr>
      </p:pic>
    </p:spTree>
    <p:extLst>
      <p:ext uri="{BB962C8B-B14F-4D97-AF65-F5344CB8AC3E}">
        <p14:creationId xmlns:p14="http://schemas.microsoft.com/office/powerpoint/2010/main" val="3431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22" y="135172"/>
            <a:ext cx="11717780" cy="1518699"/>
          </a:xfrm>
        </p:spPr>
        <p:txBody>
          <a:bodyPr>
            <a:normAutofit fontScale="90000"/>
          </a:bodyPr>
          <a:lstStyle/>
          <a:p>
            <a:br>
              <a:rPr lang="en-US" sz="2200" b="1" dirty="0">
                <a:hlinkClick r:id="rId2"/>
              </a:rPr>
            </a:br>
            <a:r>
              <a:rPr lang="en-US" sz="2700" b="1" dirty="0">
                <a:hlinkClick r:id="rId2"/>
              </a:rPr>
              <a:t>Assessing and Managing Suicide Risk (AMSR) </a:t>
            </a:r>
            <a:br>
              <a:rPr lang="en-US" sz="2200" b="1" dirty="0"/>
            </a:br>
            <a:r>
              <a:rPr lang="en-US" sz="2000" b="1" dirty="0">
                <a:effectLst/>
              </a:rPr>
              <a:t>July 29, 2020</a:t>
            </a:r>
            <a:br>
              <a:rPr lang="en-US" sz="2000" b="1" dirty="0">
                <a:effectLst/>
              </a:rPr>
            </a:br>
            <a:r>
              <a:rPr lang="en-US" sz="2000" dirty="0">
                <a:effectLst/>
              </a:rPr>
              <a:t>9:00am - 4:30pm</a:t>
            </a:r>
            <a:br>
              <a:rPr lang="en-US" sz="1600" dirty="0">
                <a:effectLst/>
              </a:rPr>
            </a:br>
            <a:r>
              <a:rPr lang="en-US" sz="1600" u="sng" dirty="0">
                <a:effectLst/>
                <a:hlinkClick r:id="rId3"/>
              </a:rPr>
              <a:t>Sheraton Milwaukee Brookfield Hotel 375 S. Moorland Rd. Brookfield, WI 53005</a:t>
            </a:r>
            <a:br>
              <a:rPr lang="en-US" sz="2200" b="1" dirty="0"/>
            </a:br>
            <a:endParaRPr lang="en-US" sz="2200" dirty="0"/>
          </a:p>
        </p:txBody>
      </p:sp>
      <p:sp>
        <p:nvSpPr>
          <p:cNvPr id="3" name="Content Placeholder 2"/>
          <p:cNvSpPr>
            <a:spLocks noGrp="1"/>
          </p:cNvSpPr>
          <p:nvPr>
            <p:ph idx="1"/>
          </p:nvPr>
        </p:nvSpPr>
        <p:spPr>
          <a:xfrm>
            <a:off x="224422" y="1563624"/>
            <a:ext cx="11717780" cy="4582734"/>
          </a:xfrm>
        </p:spPr>
        <p:txBody>
          <a:bodyPr>
            <a:normAutofit fontScale="85000" lnSpcReduction="20000"/>
          </a:bodyPr>
          <a:lstStyle/>
          <a:p>
            <a:pPr marL="0" indent="0">
              <a:buNone/>
            </a:pPr>
            <a:r>
              <a:rPr lang="en-US" sz="2600" i="1" dirty="0">
                <a:hlinkClick r:id="rId4"/>
              </a:rPr>
              <a:t>Assessing and Managing Suicide Risk: Core Competencies for Health and Behavioral Health Professionals</a:t>
            </a:r>
            <a:r>
              <a:rPr lang="en-US" sz="2600" i="1" dirty="0"/>
              <a:t> </a:t>
            </a:r>
            <a:r>
              <a:rPr lang="en-US" sz="2400" dirty="0"/>
              <a:t>AMSR is a one-day training (6.5 CEH’s) for behavioral health professionals based on the latest research and designed to help participants provide safer suicide care. Health care providers face many challenges when working with patients and clients at risk for suicide. Some patients may not disclose thoughts of suicide, and even when they do, the health care provider must make judgement calls about unpredictable outcomes, often with insufficient or contradictory information. This training will develop the five areas of competency for AMSR: </a:t>
            </a:r>
          </a:p>
          <a:p>
            <a:pPr marL="0" indent="0">
              <a:buNone/>
            </a:pPr>
            <a:r>
              <a:rPr lang="en-US" sz="1800" dirty="0"/>
              <a:t>1. Approaching Your Work	  2. Understanding Suicide	 3. Gathering Information	 4. Formulating Risk	 5. Planning and Responding </a:t>
            </a:r>
          </a:p>
          <a:p>
            <a:pPr marL="0" indent="0">
              <a:buNone/>
            </a:pPr>
            <a:endParaRPr lang="en-US" sz="1200" dirty="0"/>
          </a:p>
          <a:p>
            <a:pPr marL="0" indent="0">
              <a:buNone/>
            </a:pPr>
            <a:r>
              <a:rPr lang="en-US" sz="2300" dirty="0"/>
              <a:t>Learning Objectives:</a:t>
            </a:r>
          </a:p>
          <a:p>
            <a:pPr lvl="1"/>
            <a:r>
              <a:rPr lang="en-US" sz="2300" dirty="0"/>
              <a:t>Increased knowledge in the following core competencies: maintaining an effective attitude and approach, collecting accurate assessment information, formulating risk, developing a treatment and services plan, and managing care.</a:t>
            </a:r>
          </a:p>
          <a:p>
            <a:pPr lvl="1"/>
            <a:r>
              <a:rPr lang="en-US" sz="2300" dirty="0"/>
              <a:t>Increased willingness, confidence, and clarity in working with individuals at risk for suicide.</a:t>
            </a:r>
          </a:p>
          <a:p>
            <a:pPr lvl="1"/>
            <a:r>
              <a:rPr lang="en-US" sz="2300" dirty="0"/>
              <a:t>Increased ability to identify how they can better care for individuals at risk for suicide.</a:t>
            </a:r>
          </a:p>
          <a:p>
            <a:pPr marL="0" indent="0">
              <a:buNone/>
            </a:pPr>
            <a:endParaRPr lang="en-US" sz="1200" dirty="0"/>
          </a:p>
          <a:p>
            <a:pPr marL="0" indent="0">
              <a:buNone/>
            </a:pPr>
            <a:r>
              <a:rPr lang="en-US" sz="2400" dirty="0"/>
              <a:t>Trainer: </a:t>
            </a:r>
            <a:r>
              <a:rPr lang="en-US" sz="2400" dirty="0">
                <a:hlinkClick r:id="rId5"/>
              </a:rPr>
              <a:t>Joanne Tulachka, </a:t>
            </a:r>
            <a:r>
              <a:rPr lang="en-US" sz="2400" i="1" dirty="0">
                <a:hlinkClick r:id="rId5"/>
              </a:rPr>
              <a:t>MA, LPC, CSAC</a:t>
            </a:r>
            <a:endParaRPr lang="en-US" sz="2400" dirty="0"/>
          </a:p>
          <a:p>
            <a:pPr marL="0" indent="0">
              <a:buNone/>
            </a:pPr>
            <a:endParaRPr lang="en-US" sz="2000" dirty="0"/>
          </a:p>
        </p:txBody>
      </p:sp>
      <p:pic>
        <p:nvPicPr>
          <p:cNvPr id="4" name="Picture 3"/>
          <p:cNvPicPr>
            <a:picLocks noChangeAspect="1"/>
          </p:cNvPicPr>
          <p:nvPr/>
        </p:nvPicPr>
        <p:blipFill>
          <a:blip r:embed="rId6"/>
          <a:stretch>
            <a:fillRect/>
          </a:stretch>
        </p:blipFill>
        <p:spPr>
          <a:xfrm>
            <a:off x="2748221" y="6261855"/>
            <a:ext cx="6141376" cy="533600"/>
          </a:xfrm>
          <a:prstGeom prst="rect">
            <a:avLst/>
          </a:prstGeom>
        </p:spPr>
      </p:pic>
      <p:pic>
        <p:nvPicPr>
          <p:cNvPr id="5" name="Picture 4"/>
          <p:cNvPicPr>
            <a:picLocks noChangeAspect="1"/>
          </p:cNvPicPr>
          <p:nvPr/>
        </p:nvPicPr>
        <p:blipFill>
          <a:blip r:embed="rId7"/>
          <a:stretch>
            <a:fillRect/>
          </a:stretch>
        </p:blipFill>
        <p:spPr>
          <a:xfrm>
            <a:off x="9402274" y="6232035"/>
            <a:ext cx="2290962" cy="563420"/>
          </a:xfrm>
          <a:prstGeom prst="rect">
            <a:avLst/>
          </a:prstGeom>
        </p:spPr>
      </p:pic>
    </p:spTree>
    <p:extLst>
      <p:ext uri="{BB962C8B-B14F-4D97-AF65-F5344CB8AC3E}">
        <p14:creationId xmlns:p14="http://schemas.microsoft.com/office/powerpoint/2010/main" val="237725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22" y="274639"/>
            <a:ext cx="11717780" cy="1325564"/>
          </a:xfrm>
        </p:spPr>
        <p:txBody>
          <a:bodyPr>
            <a:normAutofit fontScale="90000"/>
          </a:bodyPr>
          <a:lstStyle/>
          <a:p>
            <a:br>
              <a:rPr lang="en-US" sz="2700" b="1" dirty="0">
                <a:effectLst/>
                <a:hlinkClick r:id="rId2"/>
              </a:rPr>
            </a:br>
            <a:br>
              <a:rPr lang="en-US" sz="2700" b="1" dirty="0">
                <a:effectLst/>
                <a:hlinkClick r:id="rId2"/>
              </a:rPr>
            </a:br>
            <a:r>
              <a:rPr lang="en-US" sz="2700" b="1" dirty="0">
                <a:effectLst/>
                <a:hlinkClick r:id="rId2"/>
              </a:rPr>
              <a:t>Collaborative Assessment and Management of Suicidality (CAMS)</a:t>
            </a:r>
            <a:br>
              <a:rPr lang="en-US" sz="2700" b="1" dirty="0">
                <a:effectLst/>
              </a:rPr>
            </a:br>
            <a:r>
              <a:rPr lang="en-US" sz="2000" b="1" dirty="0">
                <a:effectLst/>
              </a:rPr>
              <a:t>April 15 and 16, 2020</a:t>
            </a:r>
            <a:br>
              <a:rPr lang="en-US" sz="2000" b="1" dirty="0">
                <a:effectLst/>
              </a:rPr>
            </a:br>
            <a:r>
              <a:rPr lang="en-US" sz="2000" dirty="0">
                <a:effectLst/>
              </a:rPr>
              <a:t>Virtual Experience via Zoom </a:t>
            </a:r>
            <a:br>
              <a:rPr lang="en-US" b="1" dirty="0">
                <a:effectLst/>
              </a:rPr>
            </a:br>
            <a:endParaRPr lang="en-US" dirty="0"/>
          </a:p>
        </p:txBody>
      </p:sp>
      <p:sp>
        <p:nvSpPr>
          <p:cNvPr id="3" name="Content Placeholder 2"/>
          <p:cNvSpPr>
            <a:spLocks noGrp="1"/>
          </p:cNvSpPr>
          <p:nvPr>
            <p:ph idx="1"/>
          </p:nvPr>
        </p:nvSpPr>
        <p:spPr>
          <a:xfrm>
            <a:off x="224422" y="1609347"/>
            <a:ext cx="11717780" cy="4359031"/>
          </a:xfrm>
        </p:spPr>
        <p:txBody>
          <a:bodyPr>
            <a:normAutofit fontScale="92500" lnSpcReduction="20000"/>
          </a:bodyPr>
          <a:lstStyle/>
          <a:p>
            <a:pPr marL="0" indent="0">
              <a:buNone/>
            </a:pPr>
            <a:r>
              <a:rPr lang="en-US" sz="2200" dirty="0"/>
              <a:t>CAMS is a clinical philosophy of care with a </a:t>
            </a:r>
            <a:r>
              <a:rPr lang="en-US" sz="2200" b="1" dirty="0"/>
              <a:t>therapeutic framework</a:t>
            </a:r>
            <a:r>
              <a:rPr lang="en-US" sz="2200" dirty="0"/>
              <a:t> for suicide-specific assessment and treatment of a patient’s suicidal risk. It is a flexible approach that can be used across theoretical orientations and disciplines for a wide range of suicidal patients across treatment settings and different treatment modalities. CAMS framework is guided by a multi-purpose clinical tool called the “Suicide Status Form” (SSF) which guides the patient’s treatment and includes:</a:t>
            </a:r>
          </a:p>
          <a:p>
            <a:pPr marL="857250" lvl="1" indent="-457200" fontAlgn="base">
              <a:buFont typeface="+mj-lt"/>
              <a:buAutoNum type="arabicPeriod"/>
            </a:pPr>
            <a:r>
              <a:rPr lang="en-US" sz="1900" dirty="0"/>
              <a:t>suicide-specific assessment,</a:t>
            </a:r>
          </a:p>
          <a:p>
            <a:pPr marL="857250" lvl="1" indent="-457200" fontAlgn="base">
              <a:buFont typeface="+mj-lt"/>
              <a:buAutoNum type="arabicPeriod"/>
            </a:pPr>
            <a:r>
              <a:rPr lang="en-US" sz="1900" dirty="0"/>
              <a:t>suicide-specific treatment planning,</a:t>
            </a:r>
          </a:p>
          <a:p>
            <a:pPr marL="857250" lvl="1" indent="-457200" fontAlgn="base">
              <a:buFont typeface="+mj-lt"/>
              <a:buAutoNum type="arabicPeriod"/>
            </a:pPr>
            <a:r>
              <a:rPr lang="en-US" sz="1900" dirty="0"/>
              <a:t>tracking of on-going risk, and</a:t>
            </a:r>
          </a:p>
          <a:p>
            <a:pPr marL="857250" lvl="1" indent="-457200" fontAlgn="base">
              <a:buFont typeface="+mj-lt"/>
              <a:buAutoNum type="arabicPeriod"/>
            </a:pPr>
            <a:r>
              <a:rPr lang="en-US" sz="1900" dirty="0"/>
              <a:t>clinical outcomes and dispositions</a:t>
            </a:r>
          </a:p>
          <a:p>
            <a:pPr marL="0" indent="0">
              <a:buNone/>
            </a:pPr>
            <a:endParaRPr lang="en-US" sz="1000" dirty="0"/>
          </a:p>
          <a:p>
            <a:pPr marL="0" indent="0">
              <a:buNone/>
            </a:pPr>
            <a:r>
              <a:rPr lang="en-US" sz="2200" dirty="0"/>
              <a:t>April 15  	8:30am - 4:30pm (6.5 CEH’s)</a:t>
            </a:r>
          </a:p>
          <a:p>
            <a:pPr marL="0" indent="0">
              <a:buNone/>
            </a:pPr>
            <a:r>
              <a:rPr lang="en-US" sz="2200" i="1" dirty="0"/>
              <a:t>	Introduction to Suicidality and Collaborative Assessment and Management of Suicidality (CAMS) Care  </a:t>
            </a:r>
          </a:p>
          <a:p>
            <a:pPr marL="0" indent="0">
              <a:buNone/>
            </a:pPr>
            <a:r>
              <a:rPr lang="en-US" sz="2200" dirty="0"/>
              <a:t>April 16 		8:30am – 5:00pm (7.0 CEH’s)</a:t>
            </a:r>
          </a:p>
          <a:p>
            <a:pPr marL="0" indent="0">
              <a:buNone/>
            </a:pPr>
            <a:r>
              <a:rPr lang="en-US" sz="2200" i="1" dirty="0"/>
              <a:t>	(CAMS) Experiential Role Play </a:t>
            </a:r>
          </a:p>
          <a:p>
            <a:pPr marL="0" indent="0">
              <a:buNone/>
            </a:pPr>
            <a:endParaRPr lang="en-US" sz="1000" dirty="0"/>
          </a:p>
          <a:p>
            <a:pPr marL="0" indent="0">
              <a:buNone/>
            </a:pPr>
            <a:r>
              <a:rPr lang="en-US" sz="2200" dirty="0"/>
              <a:t>Trainer: </a:t>
            </a:r>
            <a:r>
              <a:rPr lang="en-US" sz="2200" dirty="0">
                <a:hlinkClick r:id="rId3"/>
              </a:rPr>
              <a:t>Dr. Jennifer Crumlish</a:t>
            </a:r>
            <a:endParaRPr lang="en-US" sz="2200" dirty="0"/>
          </a:p>
          <a:p>
            <a:pPr marL="0" indent="0">
              <a:buNone/>
            </a:pPr>
            <a:endParaRPr lang="en-US" sz="2000" dirty="0"/>
          </a:p>
          <a:p>
            <a:pPr marL="400050" lvl="1" indent="0" fontAlgn="base">
              <a:buNone/>
            </a:pPr>
            <a:endParaRPr lang="en-US" sz="2000" dirty="0"/>
          </a:p>
          <a:p>
            <a:pPr marL="0" indent="0">
              <a:buNone/>
            </a:pPr>
            <a:endParaRPr lang="en-US" sz="2000" dirty="0"/>
          </a:p>
        </p:txBody>
      </p:sp>
      <p:pic>
        <p:nvPicPr>
          <p:cNvPr id="4" name="Picture 3"/>
          <p:cNvPicPr>
            <a:picLocks noChangeAspect="1"/>
          </p:cNvPicPr>
          <p:nvPr/>
        </p:nvPicPr>
        <p:blipFill>
          <a:blip r:embed="rId4"/>
          <a:stretch>
            <a:fillRect/>
          </a:stretch>
        </p:blipFill>
        <p:spPr>
          <a:xfrm>
            <a:off x="2748221" y="6261855"/>
            <a:ext cx="6141376" cy="533600"/>
          </a:xfrm>
          <a:prstGeom prst="rect">
            <a:avLst/>
          </a:prstGeom>
        </p:spPr>
      </p:pic>
      <p:pic>
        <p:nvPicPr>
          <p:cNvPr id="5" name="Picture 4"/>
          <p:cNvPicPr>
            <a:picLocks noChangeAspect="1"/>
          </p:cNvPicPr>
          <p:nvPr/>
        </p:nvPicPr>
        <p:blipFill>
          <a:blip r:embed="rId5"/>
          <a:stretch>
            <a:fillRect/>
          </a:stretch>
        </p:blipFill>
        <p:spPr>
          <a:xfrm>
            <a:off x="9402274" y="6232035"/>
            <a:ext cx="2290962" cy="563420"/>
          </a:xfrm>
          <a:prstGeom prst="rect">
            <a:avLst/>
          </a:prstGeom>
        </p:spPr>
      </p:pic>
    </p:spTree>
    <p:extLst>
      <p:ext uri="{BB962C8B-B14F-4D97-AF65-F5344CB8AC3E}">
        <p14:creationId xmlns:p14="http://schemas.microsoft.com/office/powerpoint/2010/main" val="2259085507"/>
      </p:ext>
    </p:extLst>
  </p:cSld>
  <p:clrMapOvr>
    <a:masterClrMapping/>
  </p:clrMapOvr>
</p:sld>
</file>

<file path=ppt/theme/theme1.xml><?xml version="1.0" encoding="utf-8"?>
<a:theme xmlns:a="http://schemas.openxmlformats.org/drawingml/2006/main" name="Custom Design">
  <a:themeElements>
    <a:clrScheme name="UWGB Green">
      <a:dk1>
        <a:srgbClr val="000000"/>
      </a:dk1>
      <a:lt1>
        <a:srgbClr val="FFFFFF"/>
      </a:lt1>
      <a:dk2>
        <a:srgbClr val="0F5640"/>
      </a:dk2>
      <a:lt2>
        <a:srgbClr val="DDDDDD"/>
      </a:lt2>
      <a:accent1>
        <a:srgbClr val="549E39"/>
      </a:accent1>
      <a:accent2>
        <a:srgbClr val="8AB833"/>
      </a:accent2>
      <a:accent3>
        <a:srgbClr val="C0CF3A"/>
      </a:accent3>
      <a:accent4>
        <a:srgbClr val="4D9979"/>
      </a:accent4>
      <a:accent5>
        <a:srgbClr val="67C3A8"/>
      </a:accent5>
      <a:accent6>
        <a:srgbClr val="0A8560"/>
      </a:accent6>
      <a:hlink>
        <a:srgbClr val="6B9F25"/>
      </a:hlink>
      <a:folHlink>
        <a:srgbClr val="0F564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theme-two-UWGB" id="{0B2A6046-3D5F-BC4D-BCE7-007428E1270A}" vid="{3B55DEA7-488C-024E-8C69-3379FAD51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Custom Design</Template>
  <TotalTime>0</TotalTime>
  <Words>924</Words>
  <Application>Microsoft Office PowerPoint</Application>
  <PresentationFormat>Widescreen</PresentationFormat>
  <Paragraphs>53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Calisto MT</vt:lpstr>
      <vt:lpstr>Custom Design</vt:lpstr>
      <vt:lpstr>MHA of WI Suicide Care Trainings </vt:lpstr>
      <vt:lpstr>    De-Escalation and Coping Skills to Prevent and Manage Crisis Situations May 19, 2020 9:00am - 4:00pm Chula Vista Resort, 1000 Chula Vista Pkwy Wisconsin Dells, WI 53965     </vt:lpstr>
      <vt:lpstr>  Brief Cognitive Behavioral Therapy for Suicide Prevention Workshop June 8-9, 2020 8:30am - 4:30pm Chula Vista Resort, 1000 Chula Vista Pkwy Wisconsin Dells, WI 53965 </vt:lpstr>
      <vt:lpstr>    BCBT for SP   </vt:lpstr>
      <vt:lpstr> Assessing and Managing Suicide Risk (AMSR)  July 29, 2020 9:00am - 4:30pm Sheraton Milwaukee Brookfield Hotel 375 S. Moorland Rd. Brookfield, WI 53005 </vt:lpstr>
      <vt:lpstr>  Collaborative Assessment and Management of Suicidality (CAMS) April 15 and 16, 2020 Virtual Experience via Zoom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2018-12-19T22:40:14Z</dcterms:created>
  <dcterms:modified xsi:type="dcterms:W3CDTF">2020-04-01T16:02:46Z</dcterms:modified>
  <cp:contentStatus/>
</cp:coreProperties>
</file>