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56" r:id="rId2"/>
    <p:sldId id="257" r:id="rId3"/>
    <p:sldId id="258" r:id="rId4"/>
    <p:sldId id="259" r:id="rId5"/>
    <p:sldId id="262" r:id="rId6"/>
    <p:sldId id="263"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72277"/>
  </p:normalViewPr>
  <p:slideViewPr>
    <p:cSldViewPr snapToGrid="0" snapToObjects="1">
      <p:cViewPr varScale="1">
        <p:scale>
          <a:sx n="52" d="100"/>
          <a:sy n="52" d="100"/>
        </p:scale>
        <p:origin x="143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189E36-6181-423C-A6DB-B1B0225ECBBE}"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46967829-C703-4994-BCA9-5B39712A2D5E}">
      <dgm:prSet/>
      <dgm:spPr/>
      <dgm:t>
        <a:bodyPr/>
        <a:lstStyle/>
        <a:p>
          <a:r>
            <a:rPr lang="en-US" b="1"/>
            <a:t>Thematic analysis </a:t>
          </a:r>
          <a:r>
            <a:rPr lang="en-US"/>
            <a:t>involves identifying, analyzing, and interpreting patterns of meaning (“themes”) from qualitative data </a:t>
          </a:r>
        </a:p>
      </dgm:t>
    </dgm:pt>
    <dgm:pt modelId="{A518D29C-9BD8-4073-A423-9F32F0517019}" type="parTrans" cxnId="{43448198-F84D-4B6F-BE74-913DB1CA22B7}">
      <dgm:prSet/>
      <dgm:spPr/>
      <dgm:t>
        <a:bodyPr/>
        <a:lstStyle/>
        <a:p>
          <a:endParaRPr lang="en-US"/>
        </a:p>
      </dgm:t>
    </dgm:pt>
    <dgm:pt modelId="{08512F3C-C343-4DCF-9D4B-06C4477B5379}" type="sibTrans" cxnId="{43448198-F84D-4B6F-BE74-913DB1CA22B7}">
      <dgm:prSet/>
      <dgm:spPr/>
      <dgm:t>
        <a:bodyPr/>
        <a:lstStyle/>
        <a:p>
          <a:endParaRPr lang="en-US"/>
        </a:p>
      </dgm:t>
    </dgm:pt>
    <dgm:pt modelId="{AEBA97F2-5BB7-4600-9F8A-72C32E1C5A21}">
      <dgm:prSet/>
      <dgm:spPr/>
      <dgm:t>
        <a:bodyPr/>
        <a:lstStyle/>
        <a:p>
          <a:r>
            <a:rPr lang="en-US"/>
            <a:t>Conversations were recorded, transcribed to Word, then analyzed with NVIVO software</a:t>
          </a:r>
        </a:p>
      </dgm:t>
    </dgm:pt>
    <dgm:pt modelId="{9839FE2B-6AA2-4B49-AD15-C86E17CF06D3}" type="parTrans" cxnId="{25F45FFF-8F69-475D-B3A7-4B4BC44C8707}">
      <dgm:prSet/>
      <dgm:spPr/>
      <dgm:t>
        <a:bodyPr/>
        <a:lstStyle/>
        <a:p>
          <a:endParaRPr lang="en-US"/>
        </a:p>
      </dgm:t>
    </dgm:pt>
    <dgm:pt modelId="{23F3F6BD-698B-42D3-BE36-D15C1F916C11}" type="sibTrans" cxnId="{25F45FFF-8F69-475D-B3A7-4B4BC44C8707}">
      <dgm:prSet/>
      <dgm:spPr/>
      <dgm:t>
        <a:bodyPr/>
        <a:lstStyle/>
        <a:p>
          <a:endParaRPr lang="en-US"/>
        </a:p>
      </dgm:t>
    </dgm:pt>
    <dgm:pt modelId="{6D82DE3A-021D-C846-A1CE-97BF42CBE63F}" type="pres">
      <dgm:prSet presAssocID="{F6189E36-6181-423C-A6DB-B1B0225ECBBE}" presName="hierChild1" presStyleCnt="0">
        <dgm:presLayoutVars>
          <dgm:chPref val="1"/>
          <dgm:dir/>
          <dgm:animOne val="branch"/>
          <dgm:animLvl val="lvl"/>
          <dgm:resizeHandles/>
        </dgm:presLayoutVars>
      </dgm:prSet>
      <dgm:spPr/>
    </dgm:pt>
    <dgm:pt modelId="{290B8DF3-275B-414D-AC0F-4C326D014CF2}" type="pres">
      <dgm:prSet presAssocID="{46967829-C703-4994-BCA9-5B39712A2D5E}" presName="hierRoot1" presStyleCnt="0"/>
      <dgm:spPr/>
    </dgm:pt>
    <dgm:pt modelId="{934072FE-6D79-A841-A540-160A321256C0}" type="pres">
      <dgm:prSet presAssocID="{46967829-C703-4994-BCA9-5B39712A2D5E}" presName="composite" presStyleCnt="0"/>
      <dgm:spPr/>
    </dgm:pt>
    <dgm:pt modelId="{82FE2839-5E2F-CC48-A870-871A7A54A9F5}" type="pres">
      <dgm:prSet presAssocID="{46967829-C703-4994-BCA9-5B39712A2D5E}" presName="background" presStyleLbl="node0" presStyleIdx="0" presStyleCnt="2"/>
      <dgm:spPr/>
    </dgm:pt>
    <dgm:pt modelId="{8AB6BD08-96D1-2146-A5FD-9D4AF13CDA99}" type="pres">
      <dgm:prSet presAssocID="{46967829-C703-4994-BCA9-5B39712A2D5E}" presName="text" presStyleLbl="fgAcc0" presStyleIdx="0" presStyleCnt="2">
        <dgm:presLayoutVars>
          <dgm:chPref val="3"/>
        </dgm:presLayoutVars>
      </dgm:prSet>
      <dgm:spPr/>
    </dgm:pt>
    <dgm:pt modelId="{A48D8A6A-31A2-CB44-BFF9-79D2733F29B9}" type="pres">
      <dgm:prSet presAssocID="{46967829-C703-4994-BCA9-5B39712A2D5E}" presName="hierChild2" presStyleCnt="0"/>
      <dgm:spPr/>
    </dgm:pt>
    <dgm:pt modelId="{95C6380E-9FBE-DE41-AE3D-71847E4458EA}" type="pres">
      <dgm:prSet presAssocID="{AEBA97F2-5BB7-4600-9F8A-72C32E1C5A21}" presName="hierRoot1" presStyleCnt="0"/>
      <dgm:spPr/>
    </dgm:pt>
    <dgm:pt modelId="{F14ABB13-2FC6-5F47-B5FC-C3023959BADA}" type="pres">
      <dgm:prSet presAssocID="{AEBA97F2-5BB7-4600-9F8A-72C32E1C5A21}" presName="composite" presStyleCnt="0"/>
      <dgm:spPr/>
    </dgm:pt>
    <dgm:pt modelId="{78A9718E-0B3F-7F4F-90BD-21C10E56BC9F}" type="pres">
      <dgm:prSet presAssocID="{AEBA97F2-5BB7-4600-9F8A-72C32E1C5A21}" presName="background" presStyleLbl="node0" presStyleIdx="1" presStyleCnt="2"/>
      <dgm:spPr/>
    </dgm:pt>
    <dgm:pt modelId="{8CB6FFAE-2497-A042-A15C-813716BD0C3B}" type="pres">
      <dgm:prSet presAssocID="{AEBA97F2-5BB7-4600-9F8A-72C32E1C5A21}" presName="text" presStyleLbl="fgAcc0" presStyleIdx="1" presStyleCnt="2">
        <dgm:presLayoutVars>
          <dgm:chPref val="3"/>
        </dgm:presLayoutVars>
      </dgm:prSet>
      <dgm:spPr/>
    </dgm:pt>
    <dgm:pt modelId="{C544081B-6D4F-D548-83E0-A056B932A38D}" type="pres">
      <dgm:prSet presAssocID="{AEBA97F2-5BB7-4600-9F8A-72C32E1C5A21}" presName="hierChild2" presStyleCnt="0"/>
      <dgm:spPr/>
    </dgm:pt>
  </dgm:ptLst>
  <dgm:cxnLst>
    <dgm:cxn modelId="{2534BF1D-8395-A646-967A-A56EC4E2DA5E}" type="presOf" srcId="{F6189E36-6181-423C-A6DB-B1B0225ECBBE}" destId="{6D82DE3A-021D-C846-A1CE-97BF42CBE63F}" srcOrd="0" destOrd="0" presId="urn:microsoft.com/office/officeart/2005/8/layout/hierarchy1"/>
    <dgm:cxn modelId="{4EA28320-77D8-2D4B-89B7-7259EF356FA6}" type="presOf" srcId="{AEBA97F2-5BB7-4600-9F8A-72C32E1C5A21}" destId="{8CB6FFAE-2497-A042-A15C-813716BD0C3B}" srcOrd="0" destOrd="0" presId="urn:microsoft.com/office/officeart/2005/8/layout/hierarchy1"/>
    <dgm:cxn modelId="{43448198-F84D-4B6F-BE74-913DB1CA22B7}" srcId="{F6189E36-6181-423C-A6DB-B1B0225ECBBE}" destId="{46967829-C703-4994-BCA9-5B39712A2D5E}" srcOrd="0" destOrd="0" parTransId="{A518D29C-9BD8-4073-A423-9F32F0517019}" sibTransId="{08512F3C-C343-4DCF-9D4B-06C4477B5379}"/>
    <dgm:cxn modelId="{0845EAF7-987F-F148-9CE6-24074F2B947B}" type="presOf" srcId="{46967829-C703-4994-BCA9-5B39712A2D5E}" destId="{8AB6BD08-96D1-2146-A5FD-9D4AF13CDA99}" srcOrd="0" destOrd="0" presId="urn:microsoft.com/office/officeart/2005/8/layout/hierarchy1"/>
    <dgm:cxn modelId="{25F45FFF-8F69-475D-B3A7-4B4BC44C8707}" srcId="{F6189E36-6181-423C-A6DB-B1B0225ECBBE}" destId="{AEBA97F2-5BB7-4600-9F8A-72C32E1C5A21}" srcOrd="1" destOrd="0" parTransId="{9839FE2B-6AA2-4B49-AD15-C86E17CF06D3}" sibTransId="{23F3F6BD-698B-42D3-BE36-D15C1F916C11}"/>
    <dgm:cxn modelId="{EBDD9022-24DD-F446-9002-F2F66FE6DD89}" type="presParOf" srcId="{6D82DE3A-021D-C846-A1CE-97BF42CBE63F}" destId="{290B8DF3-275B-414D-AC0F-4C326D014CF2}" srcOrd="0" destOrd="0" presId="urn:microsoft.com/office/officeart/2005/8/layout/hierarchy1"/>
    <dgm:cxn modelId="{18F5BF8B-D06D-BF41-BBE3-331C7B7644CD}" type="presParOf" srcId="{290B8DF3-275B-414D-AC0F-4C326D014CF2}" destId="{934072FE-6D79-A841-A540-160A321256C0}" srcOrd="0" destOrd="0" presId="urn:microsoft.com/office/officeart/2005/8/layout/hierarchy1"/>
    <dgm:cxn modelId="{122E079D-B488-7542-82E9-7625E41F7515}" type="presParOf" srcId="{934072FE-6D79-A841-A540-160A321256C0}" destId="{82FE2839-5E2F-CC48-A870-871A7A54A9F5}" srcOrd="0" destOrd="0" presId="urn:microsoft.com/office/officeart/2005/8/layout/hierarchy1"/>
    <dgm:cxn modelId="{EBD2132F-DAC9-A64D-AF25-972CFE2273C3}" type="presParOf" srcId="{934072FE-6D79-A841-A540-160A321256C0}" destId="{8AB6BD08-96D1-2146-A5FD-9D4AF13CDA99}" srcOrd="1" destOrd="0" presId="urn:microsoft.com/office/officeart/2005/8/layout/hierarchy1"/>
    <dgm:cxn modelId="{F4ABA464-76D4-CA4D-89B2-7EB97B93ECFA}" type="presParOf" srcId="{290B8DF3-275B-414D-AC0F-4C326D014CF2}" destId="{A48D8A6A-31A2-CB44-BFF9-79D2733F29B9}" srcOrd="1" destOrd="0" presId="urn:microsoft.com/office/officeart/2005/8/layout/hierarchy1"/>
    <dgm:cxn modelId="{CC7616F9-EACC-344E-9586-7CE4DD4BC862}" type="presParOf" srcId="{6D82DE3A-021D-C846-A1CE-97BF42CBE63F}" destId="{95C6380E-9FBE-DE41-AE3D-71847E4458EA}" srcOrd="1" destOrd="0" presId="urn:microsoft.com/office/officeart/2005/8/layout/hierarchy1"/>
    <dgm:cxn modelId="{BE9DE1BA-5A62-4B42-85F6-610DEAEF45A0}" type="presParOf" srcId="{95C6380E-9FBE-DE41-AE3D-71847E4458EA}" destId="{F14ABB13-2FC6-5F47-B5FC-C3023959BADA}" srcOrd="0" destOrd="0" presId="urn:microsoft.com/office/officeart/2005/8/layout/hierarchy1"/>
    <dgm:cxn modelId="{EB7D50F7-B6AF-4342-9DFB-A7B749F1204C}" type="presParOf" srcId="{F14ABB13-2FC6-5F47-B5FC-C3023959BADA}" destId="{78A9718E-0B3F-7F4F-90BD-21C10E56BC9F}" srcOrd="0" destOrd="0" presId="urn:microsoft.com/office/officeart/2005/8/layout/hierarchy1"/>
    <dgm:cxn modelId="{40C71DC5-77A3-E143-9BD1-3C6A86C559ED}" type="presParOf" srcId="{F14ABB13-2FC6-5F47-B5FC-C3023959BADA}" destId="{8CB6FFAE-2497-A042-A15C-813716BD0C3B}" srcOrd="1" destOrd="0" presId="urn:microsoft.com/office/officeart/2005/8/layout/hierarchy1"/>
    <dgm:cxn modelId="{68DDB1B4-9A04-2B4C-80BF-E369671B62DD}" type="presParOf" srcId="{95C6380E-9FBE-DE41-AE3D-71847E4458EA}" destId="{C544081B-6D4F-D548-83E0-A056B932A3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FE2839-5E2F-CC48-A870-871A7A54A9F5}">
      <dsp:nvSpPr>
        <dsp:cNvPr id="0" name=""/>
        <dsp:cNvSpPr/>
      </dsp:nvSpPr>
      <dsp:spPr>
        <a:xfrm>
          <a:off x="248523" y="1445"/>
          <a:ext cx="4184808" cy="265735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B6BD08-96D1-2146-A5FD-9D4AF13CDA99}">
      <dsp:nvSpPr>
        <dsp:cNvPr id="0" name=""/>
        <dsp:cNvSpPr/>
      </dsp:nvSpPr>
      <dsp:spPr>
        <a:xfrm>
          <a:off x="713501" y="443175"/>
          <a:ext cx="4184808" cy="2657353"/>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a:t>Thematic analysis </a:t>
          </a:r>
          <a:r>
            <a:rPr lang="en-US" sz="2800" kern="1200"/>
            <a:t>involves identifying, analyzing, and interpreting patterns of meaning (“themes”) from qualitative data </a:t>
          </a:r>
        </a:p>
      </dsp:txBody>
      <dsp:txXfrm>
        <a:off x="791332" y="521006"/>
        <a:ext cx="4029146" cy="2501691"/>
      </dsp:txXfrm>
    </dsp:sp>
    <dsp:sp modelId="{78A9718E-0B3F-7F4F-90BD-21C10E56BC9F}">
      <dsp:nvSpPr>
        <dsp:cNvPr id="0" name=""/>
        <dsp:cNvSpPr/>
      </dsp:nvSpPr>
      <dsp:spPr>
        <a:xfrm>
          <a:off x="5363289" y="1445"/>
          <a:ext cx="4184808" cy="265735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B6FFAE-2497-A042-A15C-813716BD0C3B}">
      <dsp:nvSpPr>
        <dsp:cNvPr id="0" name=""/>
        <dsp:cNvSpPr/>
      </dsp:nvSpPr>
      <dsp:spPr>
        <a:xfrm>
          <a:off x="5828268" y="443175"/>
          <a:ext cx="4184808" cy="2657353"/>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Conversations were recorded, transcribed to Word, then analyzed with NVIVO software</a:t>
          </a:r>
        </a:p>
      </dsp:txBody>
      <dsp:txXfrm>
        <a:off x="5906099" y="521006"/>
        <a:ext cx="4029146" cy="250169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14522E-BFE4-D045-8097-67E189BFF832}" type="datetimeFigureOut">
              <a:rPr lang="en-US" smtClean="0"/>
              <a:t>4/1/2020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15A93E-950D-A744-B77E-9BA5C376F5E1}" type="slidenum">
              <a:rPr lang="en-US" smtClean="0"/>
              <a:t>‹#›</a:t>
            </a:fld>
            <a:endParaRPr lang="en-US"/>
          </a:p>
        </p:txBody>
      </p:sp>
    </p:spTree>
    <p:extLst>
      <p:ext uri="{BB962C8B-B14F-4D97-AF65-F5344CB8AC3E}">
        <p14:creationId xmlns:p14="http://schemas.microsoft.com/office/powerpoint/2010/main" val="3883887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field experience product for my MPH </a:t>
            </a:r>
          </a:p>
          <a:p>
            <a:r>
              <a:rPr lang="en-US" dirty="0"/>
              <a:t>-MHA-WI has not yet conducted an evaluation of ZS – so this is the first time anything of this nature has been done</a:t>
            </a:r>
          </a:p>
          <a:p>
            <a:r>
              <a:rPr lang="en-US" dirty="0"/>
              <a:t>-Implementation Report deliverable will be shared with DCTS </a:t>
            </a:r>
          </a:p>
        </p:txBody>
      </p:sp>
      <p:sp>
        <p:nvSpPr>
          <p:cNvPr id="4" name="Slide Number Placeholder 3"/>
          <p:cNvSpPr>
            <a:spLocks noGrp="1"/>
          </p:cNvSpPr>
          <p:nvPr>
            <p:ph type="sldNum" sz="quarter" idx="10"/>
          </p:nvPr>
        </p:nvSpPr>
        <p:spPr/>
        <p:txBody>
          <a:bodyPr/>
          <a:lstStyle/>
          <a:p>
            <a:fld id="{AC15A93E-950D-A744-B77E-9BA5C376F5E1}" type="slidenum">
              <a:rPr lang="en-US" smtClean="0"/>
              <a:t>2</a:t>
            </a:fld>
            <a:endParaRPr lang="en-US"/>
          </a:p>
        </p:txBody>
      </p:sp>
    </p:spTree>
    <p:extLst>
      <p:ext uri="{BB962C8B-B14F-4D97-AF65-F5344CB8AC3E}">
        <p14:creationId xmlns:p14="http://schemas.microsoft.com/office/powerpoint/2010/main" val="1488045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It is possible that the organizations who did not respond to the initial outreach are struggling under capacity strain, which will certainly impact how much of the framework they have been able to implement</a:t>
            </a:r>
            <a:r>
              <a:rPr lang="en-US" dirty="0">
                <a:effectLst/>
              </a:rPr>
              <a:t> </a:t>
            </a:r>
          </a:p>
          <a:p>
            <a:endParaRPr lang="en-US" dirty="0">
              <a:effectLst/>
            </a:endParaRPr>
          </a:p>
          <a:p>
            <a:r>
              <a:rPr lang="en-US" sz="1200" kern="1200" dirty="0">
                <a:solidFill>
                  <a:schemeClr val="tx1"/>
                </a:solidFill>
                <a:effectLst/>
                <a:latin typeface="+mn-lt"/>
                <a:ea typeface="+mn-ea"/>
                <a:cs typeface="+mn-cs"/>
              </a:rPr>
              <a:t>There may be fundamental differences between the organizations who participated and those who did not</a:t>
            </a:r>
            <a:r>
              <a:rPr lang="en-US" dirty="0">
                <a:effectLst/>
              </a:rPr>
              <a:t> </a:t>
            </a:r>
          </a:p>
          <a:p>
            <a:endParaRPr lang="en-US" dirty="0">
              <a:effectLst/>
            </a:endParaRPr>
          </a:p>
          <a:p>
            <a:endParaRPr lang="en-US" dirty="0">
              <a:effectLst/>
            </a:endParaRPr>
          </a:p>
          <a:p>
            <a:r>
              <a:rPr lang="en-US" sz="1200" kern="1200" dirty="0">
                <a:solidFill>
                  <a:schemeClr val="tx1"/>
                </a:solidFill>
                <a:effectLst/>
                <a:latin typeface="+mn-lt"/>
                <a:ea typeface="+mn-ea"/>
                <a:cs typeface="+mn-cs"/>
              </a:rPr>
              <a:t>To conduct a more thorough evaluation of the program, MHA-WI should work with evaluators outside of the organization to minimize bias in analysis</a:t>
            </a:r>
            <a:r>
              <a:rPr lang="en-US" dirty="0">
                <a:effectLst/>
              </a:rPr>
              <a:t> </a:t>
            </a:r>
            <a:endParaRPr lang="en-US" dirty="0"/>
          </a:p>
        </p:txBody>
      </p:sp>
      <p:sp>
        <p:nvSpPr>
          <p:cNvPr id="4" name="Slide Number Placeholder 3"/>
          <p:cNvSpPr>
            <a:spLocks noGrp="1"/>
          </p:cNvSpPr>
          <p:nvPr>
            <p:ph type="sldNum" sz="quarter" idx="10"/>
          </p:nvPr>
        </p:nvSpPr>
        <p:spPr/>
        <p:txBody>
          <a:bodyPr/>
          <a:lstStyle/>
          <a:p>
            <a:fld id="{AC15A93E-950D-A744-B77E-9BA5C376F5E1}" type="slidenum">
              <a:rPr lang="en-US" smtClean="0"/>
              <a:t>14</a:t>
            </a:fld>
            <a:endParaRPr lang="en-US"/>
          </a:p>
        </p:txBody>
      </p:sp>
    </p:spTree>
    <p:extLst>
      <p:ext uri="{BB962C8B-B14F-4D97-AF65-F5344CB8AC3E}">
        <p14:creationId xmlns:p14="http://schemas.microsoft.com/office/powerpoint/2010/main" val="2419120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Outreach to all ZS trained orgs began in October 2019 (with the exception of the 2019 Cohort) to ask if they would participate </a:t>
            </a:r>
          </a:p>
          <a:p>
            <a:endParaRPr lang="en-US" dirty="0"/>
          </a:p>
          <a:p>
            <a:r>
              <a:rPr lang="en-US" dirty="0"/>
              <a:t>ZS Faculty helped facilitate these interviews, lent their expertise and prior familiarity to ask follow-up questions and enrich the conversation </a:t>
            </a:r>
          </a:p>
          <a:p>
            <a:endParaRPr lang="en-US" dirty="0"/>
          </a:p>
          <a:p>
            <a:r>
              <a:rPr lang="en-US" dirty="0"/>
              <a:t>-15 organizations out of 47 </a:t>
            </a:r>
          </a:p>
        </p:txBody>
      </p:sp>
      <p:sp>
        <p:nvSpPr>
          <p:cNvPr id="4" name="Slide Number Placeholder 3"/>
          <p:cNvSpPr>
            <a:spLocks noGrp="1"/>
          </p:cNvSpPr>
          <p:nvPr>
            <p:ph type="sldNum" sz="quarter" idx="10"/>
          </p:nvPr>
        </p:nvSpPr>
        <p:spPr/>
        <p:txBody>
          <a:bodyPr/>
          <a:lstStyle/>
          <a:p>
            <a:fld id="{AC15A93E-950D-A744-B77E-9BA5C376F5E1}" type="slidenum">
              <a:rPr lang="en-US" smtClean="0"/>
              <a:t>3</a:t>
            </a:fld>
            <a:endParaRPr lang="en-US"/>
          </a:p>
        </p:txBody>
      </p:sp>
    </p:spTree>
    <p:extLst>
      <p:ext uri="{BB962C8B-B14F-4D97-AF65-F5344CB8AC3E}">
        <p14:creationId xmlns:p14="http://schemas.microsoft.com/office/powerpoint/2010/main" val="3821540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-Enthusiastic buy in from leadership helped facilitate the changes (</a:t>
            </a:r>
            <a:r>
              <a:rPr lang="en-US" dirty="0" err="1"/>
              <a:t>esp</a:t>
            </a:r>
            <a:r>
              <a:rPr lang="en-US" dirty="0"/>
              <a:t> when leadership joined the Implementation Team)</a:t>
            </a:r>
          </a:p>
          <a:p>
            <a:r>
              <a:rPr lang="en-US" dirty="0"/>
              <a:t>-Interdepartmental collaboration on implementation team, plus including someone with lived experience </a:t>
            </a:r>
          </a:p>
          <a:p>
            <a:r>
              <a:rPr lang="en-US" dirty="0"/>
              <a:t>-</a:t>
            </a:r>
            <a:r>
              <a:rPr lang="en-US" sz="1200" kern="1200" dirty="0">
                <a:solidFill>
                  <a:schemeClr val="tx1"/>
                </a:solidFill>
                <a:effectLst/>
                <a:latin typeface="+mn-lt"/>
                <a:ea typeface="+mn-ea"/>
                <a:cs typeface="+mn-cs"/>
              </a:rPr>
              <a:t>Some orgs choose to divide into smaller working groups within their implementation team, which helps them stay organized</a:t>
            </a:r>
            <a:r>
              <a:rPr lang="en-US" dirty="0">
                <a:effectLst/>
              </a:rPr>
              <a:t> </a:t>
            </a:r>
          </a:p>
          <a:p>
            <a:r>
              <a:rPr lang="en-US" dirty="0">
                <a:effectLst/>
              </a:rPr>
              <a:t>-Many orgs are connected with their County Coalitions and work to </a:t>
            </a:r>
            <a:r>
              <a:rPr lang="en-US" sz="1200" kern="1200" dirty="0">
                <a:solidFill>
                  <a:schemeClr val="tx1"/>
                </a:solidFill>
                <a:effectLst/>
                <a:latin typeface="+mn-lt"/>
                <a:ea typeface="+mn-ea"/>
                <a:cs typeface="+mn-cs"/>
              </a:rPr>
              <a:t>bring suicide care trainings to law enforcement, public health departments</a:t>
            </a:r>
            <a:r>
              <a:rPr lang="en-US" dirty="0">
                <a:effectLst/>
              </a:rPr>
              <a:t> </a:t>
            </a:r>
          </a:p>
          <a:p>
            <a:r>
              <a:rPr lang="en-US" dirty="0">
                <a:effectLst/>
              </a:rPr>
              <a:t>-Standardized processes helps when the whole org accepts it </a:t>
            </a:r>
          </a:p>
          <a:p>
            <a:r>
              <a:rPr lang="en-US" dirty="0">
                <a:effectLst/>
              </a:rPr>
              <a:t>-Utilizing EMRs was helpful to embed procedures into the care routine, also tracking </a:t>
            </a:r>
          </a:p>
          <a:p>
            <a:r>
              <a:rPr lang="en-US" dirty="0">
                <a:effectLst/>
              </a:rPr>
              <a:t>**Some orgs identified EMRs as a major challenge – so this could indicate success with EMRs will depend on the degree of support available</a:t>
            </a:r>
          </a:p>
          <a:p>
            <a:endParaRPr lang="en-US" dirty="0"/>
          </a:p>
        </p:txBody>
      </p:sp>
      <p:sp>
        <p:nvSpPr>
          <p:cNvPr id="4" name="Slide Number Placeholder 3"/>
          <p:cNvSpPr>
            <a:spLocks noGrp="1"/>
          </p:cNvSpPr>
          <p:nvPr>
            <p:ph type="sldNum" sz="quarter" idx="10"/>
          </p:nvPr>
        </p:nvSpPr>
        <p:spPr/>
        <p:txBody>
          <a:bodyPr/>
          <a:lstStyle/>
          <a:p>
            <a:fld id="{AC15A93E-950D-A744-B77E-9BA5C376F5E1}" type="slidenum">
              <a:rPr lang="en-US" smtClean="0"/>
              <a:t>7</a:t>
            </a:fld>
            <a:endParaRPr lang="en-US"/>
          </a:p>
        </p:txBody>
      </p:sp>
    </p:spTree>
    <p:extLst>
      <p:ext uri="{BB962C8B-B14F-4D97-AF65-F5344CB8AC3E}">
        <p14:creationId xmlns:p14="http://schemas.microsoft.com/office/powerpoint/2010/main" val="914981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-Organizations get creative in the ways they bring ZS goals to the rest of the system</a:t>
            </a:r>
          </a:p>
          <a:p>
            <a:r>
              <a:rPr lang="en-US" dirty="0"/>
              <a:t>This org created their own online module to introduce ZS to the entire staff</a:t>
            </a:r>
          </a:p>
        </p:txBody>
      </p:sp>
      <p:sp>
        <p:nvSpPr>
          <p:cNvPr id="4" name="Slide Number Placeholder 3"/>
          <p:cNvSpPr>
            <a:spLocks noGrp="1"/>
          </p:cNvSpPr>
          <p:nvPr>
            <p:ph type="sldNum" sz="quarter" idx="10"/>
          </p:nvPr>
        </p:nvSpPr>
        <p:spPr/>
        <p:txBody>
          <a:bodyPr/>
          <a:lstStyle/>
          <a:p>
            <a:fld id="{AC15A93E-950D-A744-B77E-9BA5C376F5E1}" type="slidenum">
              <a:rPr lang="en-US" smtClean="0"/>
              <a:t>8</a:t>
            </a:fld>
            <a:endParaRPr lang="en-US"/>
          </a:p>
        </p:txBody>
      </p:sp>
    </p:spTree>
    <p:extLst>
      <p:ext uri="{BB962C8B-B14F-4D97-AF65-F5344CB8AC3E}">
        <p14:creationId xmlns:p14="http://schemas.microsoft.com/office/powerpoint/2010/main" val="407220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-Outpatient mental health provider</a:t>
            </a:r>
          </a:p>
          <a:p>
            <a:r>
              <a:rPr lang="en-US" dirty="0"/>
              <a:t>-Educational video for adults and caregivers identified in a child’s care pathway</a:t>
            </a:r>
          </a:p>
        </p:txBody>
      </p:sp>
      <p:sp>
        <p:nvSpPr>
          <p:cNvPr id="4" name="Slide Number Placeholder 3"/>
          <p:cNvSpPr>
            <a:spLocks noGrp="1"/>
          </p:cNvSpPr>
          <p:nvPr>
            <p:ph type="sldNum" sz="quarter" idx="10"/>
          </p:nvPr>
        </p:nvSpPr>
        <p:spPr/>
        <p:txBody>
          <a:bodyPr/>
          <a:lstStyle/>
          <a:p>
            <a:fld id="{AC15A93E-950D-A744-B77E-9BA5C376F5E1}" type="slidenum">
              <a:rPr lang="en-US" smtClean="0"/>
              <a:t>9</a:t>
            </a:fld>
            <a:endParaRPr lang="en-US"/>
          </a:p>
        </p:txBody>
      </p:sp>
    </p:spTree>
    <p:extLst>
      <p:ext uri="{BB962C8B-B14F-4D97-AF65-F5344CB8AC3E}">
        <p14:creationId xmlns:p14="http://schemas.microsoft.com/office/powerpoint/2010/main" val="621895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-Shared language and community within ZS helps make the work more tangible </a:t>
            </a:r>
          </a:p>
          <a:p>
            <a:r>
              <a:rPr lang="en-US" dirty="0"/>
              <a:t>-Support from ZS faculty, listserv, and other online resources described as helpful</a:t>
            </a:r>
          </a:p>
        </p:txBody>
      </p:sp>
      <p:sp>
        <p:nvSpPr>
          <p:cNvPr id="4" name="Slide Number Placeholder 3"/>
          <p:cNvSpPr>
            <a:spLocks noGrp="1"/>
          </p:cNvSpPr>
          <p:nvPr>
            <p:ph type="sldNum" sz="quarter" idx="10"/>
          </p:nvPr>
        </p:nvSpPr>
        <p:spPr/>
        <p:txBody>
          <a:bodyPr/>
          <a:lstStyle/>
          <a:p>
            <a:fld id="{AC15A93E-950D-A744-B77E-9BA5C376F5E1}" type="slidenum">
              <a:rPr lang="en-US" smtClean="0"/>
              <a:t>10</a:t>
            </a:fld>
            <a:endParaRPr lang="en-US"/>
          </a:p>
        </p:txBody>
      </p:sp>
    </p:spTree>
    <p:extLst>
      <p:ext uri="{BB962C8B-B14F-4D97-AF65-F5344CB8AC3E}">
        <p14:creationId xmlns:p14="http://schemas.microsoft.com/office/powerpoint/2010/main" val="1253572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sz="1200" kern="1200" dirty="0">
                <a:solidFill>
                  <a:schemeClr val="tx1"/>
                </a:solidFill>
                <a:effectLst/>
                <a:latin typeface="+mn-lt"/>
                <a:ea typeface="+mn-ea"/>
                <a:cs typeface="+mn-cs"/>
              </a:rPr>
              <a:t>competing priorities make it difficult to get the support</a:t>
            </a:r>
            <a:r>
              <a:rPr lang="en-US" dirty="0">
                <a:effectLst/>
              </a:rPr>
              <a:t> </a:t>
            </a:r>
          </a:p>
          <a:p>
            <a:r>
              <a:rPr lang="en-US" dirty="0">
                <a:effectLst/>
              </a:rPr>
              <a:t>-</a:t>
            </a:r>
            <a:r>
              <a:rPr lang="en-US" sz="1200" kern="1200" dirty="0">
                <a:solidFill>
                  <a:schemeClr val="tx1"/>
                </a:solidFill>
                <a:effectLst/>
                <a:latin typeface="+mn-lt"/>
                <a:ea typeface="+mn-ea"/>
                <a:cs typeface="+mn-cs"/>
              </a:rPr>
              <a:t>many layers of decision making also slow down progress</a:t>
            </a:r>
            <a:r>
              <a:rPr lang="en-US" dirty="0">
                <a:effectLst/>
              </a:rPr>
              <a:t> </a:t>
            </a:r>
          </a:p>
          <a:p>
            <a:r>
              <a:rPr lang="en-US" dirty="0">
                <a:effectLst/>
              </a:rPr>
              <a:t>-</a:t>
            </a:r>
            <a:r>
              <a:rPr lang="en-US" sz="1200" kern="1200" dirty="0">
                <a:solidFill>
                  <a:schemeClr val="tx1"/>
                </a:solidFill>
                <a:effectLst/>
                <a:latin typeface="+mn-lt"/>
                <a:ea typeface="+mn-ea"/>
                <a:cs typeface="+mn-cs"/>
              </a:rPr>
              <a:t>Capacity strain as a general barrier included strain on time, financial resources, and personnel resources</a:t>
            </a:r>
            <a:r>
              <a:rPr lang="en-US" dirty="0">
                <a:effectLst/>
              </a:rPr>
              <a:t> </a:t>
            </a:r>
          </a:p>
          <a:p>
            <a:r>
              <a:rPr lang="en-US" dirty="0">
                <a:effectLst/>
              </a:rPr>
              <a:t>-</a:t>
            </a:r>
            <a:r>
              <a:rPr lang="en-US" sz="1200" kern="1200" dirty="0">
                <a:solidFill>
                  <a:schemeClr val="tx1"/>
                </a:solidFill>
                <a:effectLst/>
                <a:latin typeface="+mn-lt"/>
                <a:ea typeface="+mn-ea"/>
                <a:cs typeface="+mn-cs"/>
              </a:rPr>
              <a:t>Lack of capacity within the implementation team was an issue for some organizations where staff turnover left very few people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Optimizing electronic medical records can also be a challenge</a:t>
            </a:r>
            <a:r>
              <a:rPr lang="en-US" dirty="0">
                <a:effectLst/>
              </a:rPr>
              <a:t> </a:t>
            </a:r>
          </a:p>
          <a:p>
            <a:endParaRPr lang="en-US" dirty="0">
              <a:effectLst/>
            </a:endParaRPr>
          </a:p>
          <a:p>
            <a:r>
              <a:rPr lang="en-US" sz="1200" kern="1200" dirty="0">
                <a:solidFill>
                  <a:schemeClr val="tx1"/>
                </a:solidFill>
                <a:effectLst/>
                <a:latin typeface="+mn-lt"/>
                <a:ea typeface="+mn-ea"/>
                <a:cs typeface="+mn-cs"/>
              </a:rPr>
              <a:t>For risk assessments and safety planning, challenges were related to consistent use of the Colombia and Stanley-Brown safety plan, even when they became the established standard. In some instances, clinicians who see the same clients very regularly felt the pace of use was redundant and awkward</a:t>
            </a:r>
            <a:r>
              <a:rPr lang="en-US" dirty="0">
                <a:effectLst/>
              </a:rPr>
              <a:t> </a:t>
            </a:r>
          </a:p>
          <a:p>
            <a:endParaRPr lang="en-US" dirty="0">
              <a:effectLst/>
            </a:endParaRPr>
          </a:p>
          <a:p>
            <a:r>
              <a:rPr lang="en-US" sz="1200" kern="1200" dirty="0">
                <a:solidFill>
                  <a:schemeClr val="tx1"/>
                </a:solidFill>
                <a:effectLst/>
                <a:latin typeface="+mn-lt"/>
                <a:ea typeface="+mn-ea"/>
                <a:cs typeface="+mn-cs"/>
              </a:rPr>
              <a:t>Warm hand-offs can be difficult when different institutions are not using the same electronic medical records or releasing information</a:t>
            </a:r>
            <a:r>
              <a:rPr lang="en-US" dirty="0">
                <a:effectLst/>
              </a:rPr>
              <a:t> </a:t>
            </a:r>
          </a:p>
          <a:p>
            <a:endParaRPr lang="en-US" dirty="0">
              <a:effectLst/>
            </a:endParaRPr>
          </a:p>
          <a:p>
            <a:r>
              <a:rPr lang="en-US" sz="1200" kern="1200" dirty="0">
                <a:solidFill>
                  <a:schemeClr val="tx1"/>
                </a:solidFill>
                <a:effectLst/>
                <a:latin typeface="+mn-lt"/>
                <a:ea typeface="+mn-ea"/>
                <a:cs typeface="+mn-cs"/>
              </a:rPr>
              <a:t>Most of the organizations interviewed struggled with formally tracking progress and change</a:t>
            </a:r>
            <a:r>
              <a:rPr lang="en-US" dirty="0">
                <a:effectLst/>
              </a:rPr>
              <a:t> </a:t>
            </a:r>
          </a:p>
          <a:p>
            <a:endParaRPr lang="en-US" dirty="0">
              <a:effectLst/>
            </a:endParaRPr>
          </a:p>
          <a:p>
            <a:r>
              <a:rPr lang="en-US" sz="1200" kern="1200" dirty="0">
                <a:solidFill>
                  <a:schemeClr val="tx1"/>
                </a:solidFill>
                <a:effectLst/>
                <a:latin typeface="+mn-lt"/>
                <a:ea typeface="+mn-ea"/>
                <a:cs typeface="+mn-cs"/>
              </a:rPr>
              <a:t>Every participant recalled doing the workforce survey and organizational self-study at least one time, but many were not repeating these studies regularly or with consistent structure</a:t>
            </a:r>
            <a:r>
              <a:rPr lang="en-US" dirty="0">
                <a:effectLst/>
              </a:rPr>
              <a:t> </a:t>
            </a:r>
            <a:endParaRPr lang="en-US" dirty="0"/>
          </a:p>
        </p:txBody>
      </p:sp>
      <p:sp>
        <p:nvSpPr>
          <p:cNvPr id="4" name="Slide Number Placeholder 3"/>
          <p:cNvSpPr>
            <a:spLocks noGrp="1"/>
          </p:cNvSpPr>
          <p:nvPr>
            <p:ph type="sldNum" sz="quarter" idx="10"/>
          </p:nvPr>
        </p:nvSpPr>
        <p:spPr/>
        <p:txBody>
          <a:bodyPr/>
          <a:lstStyle/>
          <a:p>
            <a:fld id="{AC15A93E-950D-A744-B77E-9BA5C376F5E1}" type="slidenum">
              <a:rPr lang="en-US" smtClean="0"/>
              <a:t>11</a:t>
            </a:fld>
            <a:endParaRPr lang="en-US"/>
          </a:p>
        </p:txBody>
      </p:sp>
    </p:spTree>
    <p:extLst>
      <p:ext uri="{BB962C8B-B14F-4D97-AF65-F5344CB8AC3E}">
        <p14:creationId xmlns:p14="http://schemas.microsoft.com/office/powerpoint/2010/main" val="1734279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Even though many organizations did not struggle to get their colleagues to understand why suicide prevention matters, some representatives mentioned pushback and discomfort as a minor challenge to work with. There is the usual pushback that comes with changing any aspect of workflow and procedure. There was also some pushback to the framework of Zero Suicide, as in some degree of fear that the health care provider would be blamed in the event of suicide. </a:t>
            </a:r>
            <a:endParaRPr lang="en-US" dirty="0"/>
          </a:p>
        </p:txBody>
      </p:sp>
      <p:sp>
        <p:nvSpPr>
          <p:cNvPr id="4" name="Slide Number Placeholder 3"/>
          <p:cNvSpPr>
            <a:spLocks noGrp="1"/>
          </p:cNvSpPr>
          <p:nvPr>
            <p:ph type="sldNum" sz="quarter" idx="10"/>
          </p:nvPr>
        </p:nvSpPr>
        <p:spPr/>
        <p:txBody>
          <a:bodyPr/>
          <a:lstStyle/>
          <a:p>
            <a:fld id="{AC15A93E-950D-A744-B77E-9BA5C376F5E1}" type="slidenum">
              <a:rPr lang="en-US" smtClean="0"/>
              <a:t>12</a:t>
            </a:fld>
            <a:endParaRPr lang="en-US"/>
          </a:p>
        </p:txBody>
      </p:sp>
    </p:spTree>
    <p:extLst>
      <p:ext uri="{BB962C8B-B14F-4D97-AF65-F5344CB8AC3E}">
        <p14:creationId xmlns:p14="http://schemas.microsoft.com/office/powerpoint/2010/main" val="4075808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some organizations would appreciate more structured mentorship from Zero Suicide faculty</a:t>
            </a:r>
            <a:r>
              <a:rPr lang="en-US" dirty="0">
                <a:effectLst/>
              </a:rPr>
              <a:t> </a:t>
            </a:r>
            <a:endParaRPr lang="en-US" dirty="0"/>
          </a:p>
        </p:txBody>
      </p:sp>
      <p:sp>
        <p:nvSpPr>
          <p:cNvPr id="4" name="Slide Number Placeholder 3"/>
          <p:cNvSpPr>
            <a:spLocks noGrp="1"/>
          </p:cNvSpPr>
          <p:nvPr>
            <p:ph type="sldNum" sz="quarter" idx="10"/>
          </p:nvPr>
        </p:nvSpPr>
        <p:spPr/>
        <p:txBody>
          <a:bodyPr/>
          <a:lstStyle/>
          <a:p>
            <a:fld id="{AC15A93E-950D-A744-B77E-9BA5C376F5E1}" type="slidenum">
              <a:rPr lang="en-US" smtClean="0"/>
              <a:t>13</a:t>
            </a:fld>
            <a:endParaRPr lang="en-US"/>
          </a:p>
        </p:txBody>
      </p:sp>
    </p:spTree>
    <p:extLst>
      <p:ext uri="{BB962C8B-B14F-4D97-AF65-F5344CB8AC3E}">
        <p14:creationId xmlns:p14="http://schemas.microsoft.com/office/powerpoint/2010/main" val="3107747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0962E2BC-4327-DB4F-BD12-DF4B29E8C21B}"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356357498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62E2BC-4327-DB4F-BD12-DF4B29E8C21B}"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3572834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62E2BC-4327-DB4F-BD12-DF4B29E8C21B}"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2653728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62E2BC-4327-DB4F-BD12-DF4B29E8C21B}"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91680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0962E2BC-4327-DB4F-BD12-DF4B29E8C21B}"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291122012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0962E2BC-4327-DB4F-BD12-DF4B29E8C21B}" type="datetimeFigureOut">
              <a:rPr lang="en-US" smtClean="0"/>
              <a:t>4/1/2020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2221793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0962E2BC-4327-DB4F-BD12-DF4B29E8C21B}"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F5FD7E-1E64-0041-9ADC-2719B82C7723}"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738728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62E2BC-4327-DB4F-BD12-DF4B29E8C21B}" type="datetimeFigureOut">
              <a:rPr lang="en-US" smtClean="0"/>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370022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62E2BC-4327-DB4F-BD12-DF4B29E8C21B}" type="datetimeFigureOut">
              <a:rPr lang="en-US" smtClean="0"/>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4145427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0962E2BC-4327-DB4F-BD12-DF4B29E8C21B}" type="datetimeFigureOut">
              <a:rPr lang="en-US" smtClean="0"/>
              <a:t>4/1/2020</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577067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962E2BC-4327-DB4F-BD12-DF4B29E8C21B}" type="datetimeFigureOut">
              <a:rPr lang="en-US" smtClean="0"/>
              <a:t>4/1/2020</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F5F5FD7E-1E64-0041-9ADC-2719B82C7723}" type="slidenum">
              <a:rPr lang="en-US" smtClean="0"/>
              <a:t>‹#›</a:t>
            </a:fld>
            <a:endParaRPr lang="en-US"/>
          </a:p>
        </p:txBody>
      </p:sp>
    </p:spTree>
    <p:extLst>
      <p:ext uri="{BB962C8B-B14F-4D97-AF65-F5344CB8AC3E}">
        <p14:creationId xmlns:p14="http://schemas.microsoft.com/office/powerpoint/2010/main" val="2130436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0962E2BC-4327-DB4F-BD12-DF4B29E8C21B}" type="datetimeFigureOut">
              <a:rPr lang="en-US" smtClean="0"/>
              <a:t>4/1/2020</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F5F5FD7E-1E64-0041-9ADC-2719B82C7723}" type="slidenum">
              <a:rPr lang="en-US" smtClean="0"/>
              <a:t>‹#›</a:t>
            </a:fld>
            <a:endParaRPr lang="en-US"/>
          </a:p>
        </p:txBody>
      </p:sp>
    </p:spTree>
    <p:extLst>
      <p:ext uri="{BB962C8B-B14F-4D97-AF65-F5344CB8AC3E}">
        <p14:creationId xmlns:p14="http://schemas.microsoft.com/office/powerpoint/2010/main" val="9983851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E4C6B-65B3-464B-B4FE-8837B90058E3}"/>
              </a:ext>
            </a:extLst>
          </p:cNvPr>
          <p:cNvSpPr>
            <a:spLocks noGrp="1"/>
          </p:cNvSpPr>
          <p:nvPr>
            <p:ph type="ctrTitle"/>
          </p:nvPr>
        </p:nvSpPr>
        <p:spPr/>
        <p:txBody>
          <a:bodyPr/>
          <a:lstStyle/>
          <a:p>
            <a:r>
              <a:rPr lang="en-US" dirty="0"/>
              <a:t>Zero Suicide Implementation Report</a:t>
            </a:r>
          </a:p>
        </p:txBody>
      </p:sp>
      <p:sp>
        <p:nvSpPr>
          <p:cNvPr id="3" name="Subtitle 2">
            <a:extLst>
              <a:ext uri="{FF2B5EF4-FFF2-40B4-BE49-F238E27FC236}">
                <a16:creationId xmlns:a16="http://schemas.microsoft.com/office/drawing/2014/main" id="{D992AC89-5467-544D-8344-6C3A6662E571}"/>
              </a:ext>
            </a:extLst>
          </p:cNvPr>
          <p:cNvSpPr>
            <a:spLocks noGrp="1"/>
          </p:cNvSpPr>
          <p:nvPr>
            <p:ph type="subTitle" idx="1"/>
          </p:nvPr>
        </p:nvSpPr>
        <p:spPr/>
        <p:txBody>
          <a:bodyPr>
            <a:normAutofit/>
          </a:bodyPr>
          <a:lstStyle/>
          <a:p>
            <a:r>
              <a:rPr lang="en-US" sz="2400" dirty="0"/>
              <a:t>Erica </a:t>
            </a:r>
            <a:r>
              <a:rPr lang="en-US" sz="2400" dirty="0" err="1"/>
              <a:t>Steib</a:t>
            </a:r>
            <a:r>
              <a:rPr lang="en-US" sz="2400" dirty="0"/>
              <a:t>, MPH Candidate</a:t>
            </a:r>
          </a:p>
        </p:txBody>
      </p:sp>
    </p:spTree>
    <p:extLst>
      <p:ext uri="{BB962C8B-B14F-4D97-AF65-F5344CB8AC3E}">
        <p14:creationId xmlns:p14="http://schemas.microsoft.com/office/powerpoint/2010/main" val="1818042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70015B-761B-7A45-BFB0-166055C583FC}"/>
              </a:ext>
            </a:extLst>
          </p:cNvPr>
          <p:cNvSpPr>
            <a:spLocks noGrp="1"/>
          </p:cNvSpPr>
          <p:nvPr>
            <p:ph type="title"/>
          </p:nvPr>
        </p:nvSpPr>
        <p:spPr>
          <a:xfrm>
            <a:off x="2231136" y="467418"/>
            <a:ext cx="7729728" cy="1188720"/>
          </a:xfrm>
          <a:solidFill>
            <a:srgbClr val="FFFFFF"/>
          </a:solidFill>
        </p:spPr>
        <p:txBody>
          <a:bodyPr>
            <a:normAutofit/>
          </a:bodyPr>
          <a:lstStyle/>
          <a:p>
            <a:r>
              <a:rPr lang="en-US" dirty="0"/>
              <a:t>Quotes </a:t>
            </a:r>
          </a:p>
        </p:txBody>
      </p:sp>
      <p:sp>
        <p:nvSpPr>
          <p:cNvPr id="3" name="Content Placeholder 2">
            <a:extLst>
              <a:ext uri="{FF2B5EF4-FFF2-40B4-BE49-F238E27FC236}">
                <a16:creationId xmlns:a16="http://schemas.microsoft.com/office/drawing/2014/main" id="{F7FBDA59-C55D-3C4E-ACB5-B67BB805C182}"/>
              </a:ext>
            </a:extLst>
          </p:cNvPr>
          <p:cNvSpPr>
            <a:spLocks noGrp="1"/>
          </p:cNvSpPr>
          <p:nvPr>
            <p:ph idx="1"/>
          </p:nvPr>
        </p:nvSpPr>
        <p:spPr>
          <a:xfrm>
            <a:off x="1706062" y="2291262"/>
            <a:ext cx="8779512" cy="2879256"/>
          </a:xfrm>
        </p:spPr>
        <p:txBody>
          <a:bodyPr>
            <a:normAutofit/>
          </a:bodyPr>
          <a:lstStyle/>
          <a:p>
            <a:r>
              <a:rPr lang="en-US" sz="2000" i="1" dirty="0">
                <a:solidFill>
                  <a:srgbClr val="404040"/>
                </a:solidFill>
              </a:rPr>
              <a:t>“I appreciate the language that allows a hopeful message while removing shame and blame or guilt for survivors of suicide when they come into contact in these talks. That’s a little feedback from me. I really like the theoretical framework of ZS and the framework provides an opportunity to have difficult conversations sometimes.”</a:t>
            </a:r>
          </a:p>
          <a:p>
            <a:pPr lvl="1"/>
            <a:r>
              <a:rPr lang="en-US" sz="1800" i="1" dirty="0">
                <a:solidFill>
                  <a:srgbClr val="404040"/>
                </a:solidFill>
              </a:rPr>
              <a:t>-Outpatient mental health provider</a:t>
            </a:r>
            <a:endParaRPr lang="en-US" sz="1800" dirty="0">
              <a:solidFill>
                <a:srgbClr val="404040"/>
              </a:solidFill>
            </a:endParaRPr>
          </a:p>
          <a:p>
            <a:endParaRPr lang="en-US" dirty="0">
              <a:solidFill>
                <a:srgbClr val="404040"/>
              </a:solidFill>
            </a:endParaRPr>
          </a:p>
        </p:txBody>
      </p:sp>
    </p:spTree>
    <p:extLst>
      <p:ext uri="{BB962C8B-B14F-4D97-AF65-F5344CB8AC3E}">
        <p14:creationId xmlns:p14="http://schemas.microsoft.com/office/powerpoint/2010/main" val="1774044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FA21C72-692C-49FD-9EB4-DDDDDEBD4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75405" y="950977"/>
            <a:ext cx="9041190" cy="4956047"/>
          </a:xfrm>
          <a:prstGeom prst="rect">
            <a:avLst/>
          </a:prstGeom>
          <a:solidFill>
            <a:srgbClr val="FFFFFF"/>
          </a:solidFill>
          <a:ln w="3175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E5F213AB-4E4B-0941-8B2E-D4EB0582568B}"/>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1958370" y="293686"/>
            <a:ext cx="9014431" cy="5613338"/>
          </a:xfrm>
          <a:prstGeom prst="rect">
            <a:avLst/>
          </a:prstGeom>
        </p:spPr>
      </p:pic>
      <p:sp>
        <p:nvSpPr>
          <p:cNvPr id="21" name="Oval 20">
            <a:extLst>
              <a:ext uri="{FF2B5EF4-FFF2-40B4-BE49-F238E27FC236}">
                <a16:creationId xmlns:a16="http://schemas.microsoft.com/office/drawing/2014/main" id="{FBAF941A-6830-47A3-B63C-7C7B66AEA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380" y="624518"/>
            <a:ext cx="2157984" cy="2157984"/>
          </a:xfrm>
          <a:prstGeom prst="ellipse">
            <a:avLst/>
          </a:prstGeom>
          <a:solidFill>
            <a:srgbClr val="404040"/>
          </a:solidFill>
          <a:ln w="317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0A493B-4610-2F4C-952F-E2DECD73B34B}"/>
              </a:ext>
            </a:extLst>
          </p:cNvPr>
          <p:cNvSpPr>
            <a:spLocks noGrp="1"/>
          </p:cNvSpPr>
          <p:nvPr>
            <p:ph type="title"/>
          </p:nvPr>
        </p:nvSpPr>
        <p:spPr>
          <a:xfrm>
            <a:off x="276328" y="789110"/>
            <a:ext cx="2870088" cy="1828800"/>
          </a:xfrm>
          <a:prstGeom prst="ellipse">
            <a:avLst/>
          </a:prstGeom>
          <a:noFill/>
          <a:ln>
            <a:solidFill>
              <a:srgbClr val="FFFFFF"/>
            </a:solidFill>
          </a:ln>
        </p:spPr>
        <p:txBody>
          <a:bodyPr vert="horz" lIns="182880" tIns="182880" rIns="182880" bIns="182880" rtlCol="0" anchor="ctr" anchorCtr="1">
            <a:normAutofit/>
          </a:bodyPr>
          <a:lstStyle/>
          <a:p>
            <a:r>
              <a:rPr lang="en-US" sz="1600" dirty="0">
                <a:solidFill>
                  <a:srgbClr val="FFFFFF"/>
                </a:solidFill>
              </a:rPr>
              <a:t>Challenges/barriers</a:t>
            </a:r>
          </a:p>
        </p:txBody>
      </p:sp>
    </p:spTree>
    <p:extLst>
      <p:ext uri="{BB962C8B-B14F-4D97-AF65-F5344CB8AC3E}">
        <p14:creationId xmlns:p14="http://schemas.microsoft.com/office/powerpoint/2010/main" val="1226655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79D35D-36AD-BD4C-AE07-E33848923286}"/>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3000">
                <a:solidFill>
                  <a:srgbClr val="FFFFFF"/>
                </a:solidFill>
              </a:rPr>
              <a:t>QUOTES</a:t>
            </a:r>
          </a:p>
        </p:txBody>
      </p:sp>
      <p:sp>
        <p:nvSpPr>
          <p:cNvPr id="3" name="Content Placeholder 2">
            <a:extLst>
              <a:ext uri="{FF2B5EF4-FFF2-40B4-BE49-F238E27FC236}">
                <a16:creationId xmlns:a16="http://schemas.microsoft.com/office/drawing/2014/main" id="{A25D7EB4-1E7D-7248-A7B6-9F3BB88E66CD}"/>
              </a:ext>
            </a:extLst>
          </p:cNvPr>
          <p:cNvSpPr>
            <a:spLocks noGrp="1"/>
          </p:cNvSpPr>
          <p:nvPr>
            <p:ph idx="1"/>
          </p:nvPr>
        </p:nvSpPr>
        <p:spPr>
          <a:xfrm>
            <a:off x="5591695" y="1402080"/>
            <a:ext cx="5320696" cy="4053840"/>
          </a:xfrm>
        </p:spPr>
        <p:txBody>
          <a:bodyPr anchor="ctr">
            <a:normAutofit/>
          </a:bodyPr>
          <a:lstStyle/>
          <a:p>
            <a:r>
              <a:rPr lang="en-US" i="1" dirty="0"/>
              <a:t>“Really the positive reframe is if we get our system organized and use evidence-based practice, we can have a safer system. They can get on board with that. There’s been pushback on the term “zero suicide” and the negative frame of that. That what we’re doing leads to negative outcomes and that we don’t already have a safe system.”</a:t>
            </a:r>
            <a:endParaRPr lang="en-US" dirty="0"/>
          </a:p>
          <a:p>
            <a:endParaRPr lang="en-US" dirty="0"/>
          </a:p>
        </p:txBody>
      </p:sp>
    </p:spTree>
    <p:extLst>
      <p:ext uri="{BB962C8B-B14F-4D97-AF65-F5344CB8AC3E}">
        <p14:creationId xmlns:p14="http://schemas.microsoft.com/office/powerpoint/2010/main" val="2941401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E323FE-3403-4440-8A8C-074F4A901F5F}"/>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3000">
                <a:solidFill>
                  <a:srgbClr val="FFFFFF"/>
                </a:solidFill>
              </a:rPr>
              <a:t>IDEAS FOR FURTHER SUPPORT</a:t>
            </a:r>
          </a:p>
        </p:txBody>
      </p:sp>
      <p:sp>
        <p:nvSpPr>
          <p:cNvPr id="3" name="Content Placeholder 2">
            <a:extLst>
              <a:ext uri="{FF2B5EF4-FFF2-40B4-BE49-F238E27FC236}">
                <a16:creationId xmlns:a16="http://schemas.microsoft.com/office/drawing/2014/main" id="{B713D042-3612-8044-B34D-E863DADD413D}"/>
              </a:ext>
            </a:extLst>
          </p:cNvPr>
          <p:cNvSpPr>
            <a:spLocks noGrp="1"/>
          </p:cNvSpPr>
          <p:nvPr>
            <p:ph idx="1"/>
          </p:nvPr>
        </p:nvSpPr>
        <p:spPr>
          <a:xfrm>
            <a:off x="5591695" y="1402080"/>
            <a:ext cx="5320696" cy="4053840"/>
          </a:xfrm>
        </p:spPr>
        <p:txBody>
          <a:bodyPr anchor="ctr">
            <a:normAutofit/>
          </a:bodyPr>
          <a:lstStyle/>
          <a:p>
            <a:r>
              <a:rPr lang="en-US" i="1" dirty="0"/>
              <a:t>“When I went to the training, we were given an operational approach. As you all know, it’s a tremendous amount of work to make that real. To take it from an idea to somebody entering a safety plan into the medical record. I think before we actually put a plan together maybe it would be helpful to have faculty review, who have done it before, give some technical assistance.”</a:t>
            </a:r>
            <a:endParaRPr lang="en-US" dirty="0"/>
          </a:p>
          <a:p>
            <a:pPr lvl="1"/>
            <a:r>
              <a:rPr lang="en-US" dirty="0"/>
              <a:t>-County health department </a:t>
            </a:r>
          </a:p>
        </p:txBody>
      </p:sp>
    </p:spTree>
    <p:extLst>
      <p:ext uri="{BB962C8B-B14F-4D97-AF65-F5344CB8AC3E}">
        <p14:creationId xmlns:p14="http://schemas.microsoft.com/office/powerpoint/2010/main" val="372372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353F3-1CD0-0243-A1BB-3D2FF507E08B}"/>
              </a:ext>
            </a:extLst>
          </p:cNvPr>
          <p:cNvSpPr>
            <a:spLocks noGrp="1"/>
          </p:cNvSpPr>
          <p:nvPr>
            <p:ph type="title"/>
          </p:nvPr>
        </p:nvSpPr>
        <p:spPr/>
        <p:txBody>
          <a:bodyPr/>
          <a:lstStyle/>
          <a:p>
            <a:r>
              <a:rPr lang="en-US" dirty="0"/>
              <a:t>PROJECT LIMITATIONS</a:t>
            </a:r>
          </a:p>
        </p:txBody>
      </p:sp>
      <p:sp>
        <p:nvSpPr>
          <p:cNvPr id="3" name="Content Placeholder 2">
            <a:extLst>
              <a:ext uri="{FF2B5EF4-FFF2-40B4-BE49-F238E27FC236}">
                <a16:creationId xmlns:a16="http://schemas.microsoft.com/office/drawing/2014/main" id="{142BF469-3F2B-D540-87AC-5CC0C4866853}"/>
              </a:ext>
            </a:extLst>
          </p:cNvPr>
          <p:cNvSpPr>
            <a:spLocks noGrp="1"/>
          </p:cNvSpPr>
          <p:nvPr>
            <p:ph idx="1"/>
          </p:nvPr>
        </p:nvSpPr>
        <p:spPr/>
        <p:txBody>
          <a:bodyPr/>
          <a:lstStyle/>
          <a:p>
            <a:r>
              <a:rPr lang="en-US" dirty="0"/>
              <a:t>Findings are specific to the sample and do not demonstrate the overall impact of the ZS program on suicide prevention</a:t>
            </a:r>
          </a:p>
          <a:p>
            <a:r>
              <a:rPr lang="en-US" dirty="0"/>
              <a:t>15/47 organizations participated – still too small to make generalizations about the experiences of ALL ZS trained orgs in WI </a:t>
            </a:r>
          </a:p>
          <a:p>
            <a:r>
              <a:rPr lang="en-US" dirty="0"/>
              <a:t>More time available would allow for more extensive data collection and more complex data analysis </a:t>
            </a:r>
          </a:p>
          <a:p>
            <a:r>
              <a:rPr lang="en-US" dirty="0"/>
              <a:t>Incentives should be offered to ZS trained orgs for their participation</a:t>
            </a:r>
          </a:p>
        </p:txBody>
      </p:sp>
    </p:spTree>
    <p:extLst>
      <p:ext uri="{BB962C8B-B14F-4D97-AF65-F5344CB8AC3E}">
        <p14:creationId xmlns:p14="http://schemas.microsoft.com/office/powerpoint/2010/main" val="3988028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984D0-9DD3-DD4E-9909-D7ECFDCA1F75}"/>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EC1AE31C-037B-6C49-94FF-7B70DCD1A969}"/>
              </a:ext>
            </a:extLst>
          </p:cNvPr>
          <p:cNvSpPr>
            <a:spLocks noGrp="1"/>
          </p:cNvSpPr>
          <p:nvPr>
            <p:ph idx="1"/>
          </p:nvPr>
        </p:nvSpPr>
        <p:spPr/>
        <p:txBody>
          <a:bodyPr/>
          <a:lstStyle/>
          <a:p>
            <a:r>
              <a:rPr lang="en-US" dirty="0"/>
              <a:t>Degree of success varied depending on </a:t>
            </a:r>
            <a:r>
              <a:rPr lang="en-US" b="1" dirty="0"/>
              <a:t>buy-in from the organization as a whole and available resources, including financial, personnel, and technological capacity </a:t>
            </a:r>
          </a:p>
          <a:p>
            <a:r>
              <a:rPr lang="en-US" b="1" dirty="0"/>
              <a:t>Size and composition </a:t>
            </a:r>
            <a:r>
              <a:rPr lang="en-US" dirty="0"/>
              <a:t>of implementation team can influence the depth of work accomplished </a:t>
            </a:r>
          </a:p>
          <a:p>
            <a:r>
              <a:rPr lang="en-US" dirty="0"/>
              <a:t>ZS offers </a:t>
            </a:r>
            <a:r>
              <a:rPr lang="en-US" b="1" dirty="0"/>
              <a:t>standardized processes and shared language</a:t>
            </a:r>
          </a:p>
          <a:p>
            <a:r>
              <a:rPr lang="en-US" dirty="0"/>
              <a:t>Organizations may need additional mentoring/assistance from ZS faculty</a:t>
            </a:r>
          </a:p>
          <a:p>
            <a:r>
              <a:rPr lang="en-US" dirty="0"/>
              <a:t>Concerns related to procedural difficulties, EMRs are an opportunity for improvement </a:t>
            </a:r>
          </a:p>
        </p:txBody>
      </p:sp>
    </p:spTree>
    <p:extLst>
      <p:ext uri="{BB962C8B-B14F-4D97-AF65-F5344CB8AC3E}">
        <p14:creationId xmlns:p14="http://schemas.microsoft.com/office/powerpoint/2010/main" val="27737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89D1F-0390-D849-B043-B4E234D8B806}"/>
              </a:ext>
            </a:extLst>
          </p:cNvPr>
          <p:cNvSpPr>
            <a:spLocks noGrp="1"/>
          </p:cNvSpPr>
          <p:nvPr>
            <p:ph type="title"/>
          </p:nvPr>
        </p:nvSpPr>
        <p:spPr/>
        <p:txBody>
          <a:bodyPr/>
          <a:lstStyle/>
          <a:p>
            <a:r>
              <a:rPr lang="en-US" dirty="0"/>
              <a:t>The need </a:t>
            </a:r>
          </a:p>
        </p:txBody>
      </p:sp>
      <p:sp>
        <p:nvSpPr>
          <p:cNvPr id="3" name="Content Placeholder 2">
            <a:extLst>
              <a:ext uri="{FF2B5EF4-FFF2-40B4-BE49-F238E27FC236}">
                <a16:creationId xmlns:a16="http://schemas.microsoft.com/office/drawing/2014/main" id="{E843C0CE-336E-F648-B914-1D5D8B849AA3}"/>
              </a:ext>
            </a:extLst>
          </p:cNvPr>
          <p:cNvSpPr>
            <a:spLocks noGrp="1"/>
          </p:cNvSpPr>
          <p:nvPr>
            <p:ph idx="1"/>
          </p:nvPr>
        </p:nvSpPr>
        <p:spPr>
          <a:xfrm>
            <a:off x="2231135" y="2638044"/>
            <a:ext cx="7729729" cy="3101983"/>
          </a:xfrm>
        </p:spPr>
        <p:txBody>
          <a:bodyPr/>
          <a:lstStyle/>
          <a:p>
            <a:r>
              <a:rPr lang="en-US" dirty="0"/>
              <a:t>Implementation Report – Asks the questions: </a:t>
            </a:r>
            <a:r>
              <a:rPr lang="en-US" i="1" dirty="0"/>
              <a:t>“What does ZS implementation look like in real life implementation? What have ZS trained organizations found successful and challenging to implement?” </a:t>
            </a:r>
          </a:p>
          <a:p>
            <a:r>
              <a:rPr lang="en-US" dirty="0"/>
              <a:t>Meant to guide further efforts to improve the ZS training </a:t>
            </a:r>
            <a:endParaRPr lang="en-US" i="1" dirty="0"/>
          </a:p>
          <a:p>
            <a:r>
              <a:rPr lang="en-US" dirty="0"/>
              <a:t>Not a formal evaluation – Not measuring outcomes or impact on suicide deaths</a:t>
            </a:r>
          </a:p>
        </p:txBody>
      </p:sp>
    </p:spTree>
    <p:extLst>
      <p:ext uri="{BB962C8B-B14F-4D97-AF65-F5344CB8AC3E}">
        <p14:creationId xmlns:p14="http://schemas.microsoft.com/office/powerpoint/2010/main" val="3282549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89E36-526E-B347-AB81-7309C901F901}"/>
              </a:ext>
            </a:extLst>
          </p:cNvPr>
          <p:cNvSpPr>
            <a:spLocks noGrp="1"/>
          </p:cNvSpPr>
          <p:nvPr>
            <p:ph type="title"/>
          </p:nvPr>
        </p:nvSpPr>
        <p:spPr/>
        <p:txBody>
          <a:bodyPr/>
          <a:lstStyle/>
          <a:p>
            <a:r>
              <a:rPr lang="en-US" dirty="0"/>
              <a:t>Methods </a:t>
            </a:r>
          </a:p>
        </p:txBody>
      </p:sp>
      <p:sp>
        <p:nvSpPr>
          <p:cNvPr id="3" name="Content Placeholder 2">
            <a:extLst>
              <a:ext uri="{FF2B5EF4-FFF2-40B4-BE49-F238E27FC236}">
                <a16:creationId xmlns:a16="http://schemas.microsoft.com/office/drawing/2014/main" id="{2DF6321F-EF40-FF4C-B0A4-0ADBAABD0E69}"/>
              </a:ext>
            </a:extLst>
          </p:cNvPr>
          <p:cNvSpPr>
            <a:spLocks noGrp="1"/>
          </p:cNvSpPr>
          <p:nvPr>
            <p:ph idx="1"/>
          </p:nvPr>
        </p:nvSpPr>
        <p:spPr>
          <a:xfrm>
            <a:off x="2231136" y="2638044"/>
            <a:ext cx="4183461" cy="3101983"/>
          </a:xfrm>
        </p:spPr>
        <p:txBody>
          <a:bodyPr/>
          <a:lstStyle/>
          <a:p>
            <a:r>
              <a:rPr lang="en-US" dirty="0"/>
              <a:t>Qualitative data gathered through interviews via Zoom conference calls with representatives from ZS trained orgs </a:t>
            </a:r>
          </a:p>
          <a:p>
            <a:r>
              <a:rPr lang="en-US" b="1" i="1" dirty="0"/>
              <a:t>Thematic Analysis of interview content conducted to summarize challenges/successes and common themes </a:t>
            </a:r>
          </a:p>
          <a:p>
            <a:r>
              <a:rPr lang="en-US" dirty="0"/>
              <a:t>15 organizations participated</a:t>
            </a:r>
          </a:p>
          <a:p>
            <a:endParaRPr lang="en-US" dirty="0"/>
          </a:p>
        </p:txBody>
      </p:sp>
      <p:graphicFrame>
        <p:nvGraphicFramePr>
          <p:cNvPr id="4" name="Table 3">
            <a:extLst>
              <a:ext uri="{FF2B5EF4-FFF2-40B4-BE49-F238E27FC236}">
                <a16:creationId xmlns:a16="http://schemas.microsoft.com/office/drawing/2014/main" id="{104FFC67-AB47-DF49-A318-735112B297B7}"/>
              </a:ext>
            </a:extLst>
          </p:cNvPr>
          <p:cNvGraphicFramePr>
            <a:graphicFrameLocks noGrp="1"/>
          </p:cNvGraphicFramePr>
          <p:nvPr>
            <p:extLst>
              <p:ext uri="{D42A27DB-BD31-4B8C-83A1-F6EECF244321}">
                <p14:modId xmlns:p14="http://schemas.microsoft.com/office/powerpoint/2010/main" val="2189556267"/>
              </p:ext>
            </p:extLst>
          </p:nvPr>
        </p:nvGraphicFramePr>
        <p:xfrm>
          <a:off x="6760586" y="2638044"/>
          <a:ext cx="3038322" cy="3379696"/>
        </p:xfrm>
        <a:graphic>
          <a:graphicData uri="http://schemas.openxmlformats.org/drawingml/2006/table">
            <a:tbl>
              <a:tblPr firstRow="1" firstCol="1" bandRow="1">
                <a:tableStyleId>{5C22544A-7EE6-4342-B048-85BDC9FD1C3A}</a:tableStyleId>
              </a:tblPr>
              <a:tblGrid>
                <a:gridCol w="1519161">
                  <a:extLst>
                    <a:ext uri="{9D8B030D-6E8A-4147-A177-3AD203B41FA5}">
                      <a16:colId xmlns:a16="http://schemas.microsoft.com/office/drawing/2014/main" val="2523873487"/>
                    </a:ext>
                  </a:extLst>
                </a:gridCol>
                <a:gridCol w="1519161">
                  <a:extLst>
                    <a:ext uri="{9D8B030D-6E8A-4147-A177-3AD203B41FA5}">
                      <a16:colId xmlns:a16="http://schemas.microsoft.com/office/drawing/2014/main" val="2333924188"/>
                    </a:ext>
                  </a:extLst>
                </a:gridCol>
              </a:tblGrid>
              <a:tr h="664956">
                <a:tc>
                  <a:txBody>
                    <a:bodyPr/>
                    <a:lstStyle/>
                    <a:p>
                      <a:pPr marL="0" marR="0">
                        <a:spcBef>
                          <a:spcPts val="0"/>
                        </a:spcBef>
                        <a:spcAft>
                          <a:spcPts val="0"/>
                        </a:spcAft>
                      </a:pPr>
                      <a:r>
                        <a:rPr lang="en-US" sz="1000" u="sng" dirty="0">
                          <a:effectLst/>
                        </a:rPr>
                        <a:t>Organization Classification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000" u="sng">
                          <a:effectLst/>
                        </a:rPr>
                        <a:t>Number of Participants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9743418"/>
                  </a:ext>
                </a:extLst>
              </a:tr>
              <a:tr h="692414">
                <a:tc>
                  <a:txBody>
                    <a:bodyPr/>
                    <a:lstStyle/>
                    <a:p>
                      <a:pPr marL="0" marR="0">
                        <a:spcBef>
                          <a:spcPts val="0"/>
                        </a:spcBef>
                        <a:spcAft>
                          <a:spcPts val="0"/>
                        </a:spcAft>
                      </a:pPr>
                      <a:r>
                        <a:rPr lang="en-US" sz="1000">
                          <a:effectLst/>
                        </a:rPr>
                        <a:t>Hospital System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7251206"/>
                  </a:ext>
                </a:extLst>
              </a:tr>
              <a:tr h="664956">
                <a:tc>
                  <a:txBody>
                    <a:bodyPr/>
                    <a:lstStyle/>
                    <a:p>
                      <a:pPr marL="0" marR="0">
                        <a:spcBef>
                          <a:spcPts val="0"/>
                        </a:spcBef>
                        <a:spcAft>
                          <a:spcPts val="0"/>
                        </a:spcAft>
                      </a:pPr>
                      <a:r>
                        <a:rPr lang="en-US" sz="1000">
                          <a:effectLst/>
                        </a:rPr>
                        <a:t>Outpatient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811612"/>
                  </a:ext>
                </a:extLst>
              </a:tr>
              <a:tr h="692414">
                <a:tc>
                  <a:txBody>
                    <a:bodyPr/>
                    <a:lstStyle/>
                    <a:p>
                      <a:pPr marL="0" marR="0">
                        <a:spcBef>
                          <a:spcPts val="0"/>
                        </a:spcBef>
                        <a:spcAft>
                          <a:spcPts val="0"/>
                        </a:spcAft>
                      </a:pPr>
                      <a:r>
                        <a:rPr lang="en-US" sz="1000">
                          <a:effectLst/>
                        </a:rPr>
                        <a:t>County HHS Department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37347466"/>
                  </a:ext>
                </a:extLst>
              </a:tr>
              <a:tr h="664956">
                <a:tc>
                  <a:txBody>
                    <a:bodyPr/>
                    <a:lstStyle/>
                    <a:p>
                      <a:pPr marL="0" marR="0">
                        <a:spcBef>
                          <a:spcPts val="0"/>
                        </a:spcBef>
                        <a:spcAft>
                          <a:spcPts val="0"/>
                        </a:spcAft>
                      </a:pPr>
                      <a:r>
                        <a:rPr lang="en-US" sz="1000">
                          <a:effectLst/>
                        </a:rPr>
                        <a:t>Other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6569188"/>
                  </a:ext>
                </a:extLst>
              </a:tr>
            </a:tbl>
          </a:graphicData>
        </a:graphic>
      </p:graphicFrame>
    </p:spTree>
    <p:extLst>
      <p:ext uri="{BB962C8B-B14F-4D97-AF65-F5344CB8AC3E}">
        <p14:creationId xmlns:p14="http://schemas.microsoft.com/office/powerpoint/2010/main" val="1019769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9A3764AE-D7B7-4CB5-A0E1-2885E459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C9E89E-2033-F04F-86C5-E3918C4A7906}"/>
              </a:ext>
            </a:extLst>
          </p:cNvPr>
          <p:cNvSpPr>
            <a:spLocks noGrp="1"/>
          </p:cNvSpPr>
          <p:nvPr>
            <p:ph type="title"/>
          </p:nvPr>
        </p:nvSpPr>
        <p:spPr>
          <a:xfrm>
            <a:off x="537563" y="2099144"/>
            <a:ext cx="3610691" cy="2673194"/>
          </a:xfrm>
          <a:prstGeom prst="ellipse">
            <a:avLst/>
          </a:prstGeom>
          <a:noFill/>
          <a:ln>
            <a:solidFill>
              <a:schemeClr val="tx1">
                <a:lumMod val="85000"/>
                <a:lumOff val="15000"/>
              </a:schemeClr>
            </a:solidFill>
          </a:ln>
        </p:spPr>
        <p:txBody>
          <a:bodyPr>
            <a:normAutofit/>
          </a:bodyPr>
          <a:lstStyle/>
          <a:p>
            <a:r>
              <a:rPr lang="en-US" sz="2400">
                <a:solidFill>
                  <a:schemeClr val="tx1">
                    <a:lumMod val="95000"/>
                    <a:lumOff val="5000"/>
                  </a:schemeClr>
                </a:solidFill>
              </a:rPr>
              <a:t>INTERVIEW QUESTIONS </a:t>
            </a:r>
          </a:p>
        </p:txBody>
      </p:sp>
      <p:sp useBgFill="1">
        <p:nvSpPr>
          <p:cNvPr id="19" name="Rectangle 18">
            <a:extLst>
              <a:ext uri="{FF2B5EF4-FFF2-40B4-BE49-F238E27FC236}">
                <a16:creationId xmlns:a16="http://schemas.microsoft.com/office/drawing/2014/main" id="{329C095C-3AB6-49D8-9436-3672566FEE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0"/>
            <a:ext cx="75377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5AF7F1-0630-464B-A187-DDB16CDC5956}"/>
              </a:ext>
            </a:extLst>
          </p:cNvPr>
          <p:cNvSpPr>
            <a:spLocks noGrp="1"/>
          </p:cNvSpPr>
          <p:nvPr>
            <p:ph idx="1"/>
          </p:nvPr>
        </p:nvSpPr>
        <p:spPr>
          <a:xfrm>
            <a:off x="5297763" y="973600"/>
            <a:ext cx="5826919" cy="4924280"/>
          </a:xfrm>
        </p:spPr>
        <p:txBody>
          <a:bodyPr anchor="ctr">
            <a:normAutofit fontScale="92500" lnSpcReduction="10000"/>
          </a:bodyPr>
          <a:lstStyle/>
          <a:p>
            <a:r>
              <a:rPr lang="en-US" sz="2000" i="1" dirty="0"/>
              <a:t>What have you implemented based on the ZS training?</a:t>
            </a:r>
            <a:endParaRPr lang="en-US" sz="2000" dirty="0"/>
          </a:p>
          <a:p>
            <a:pPr lvl="1"/>
            <a:r>
              <a:rPr lang="en-US" sz="2000" i="1" dirty="0"/>
              <a:t>Is this still in place?</a:t>
            </a:r>
            <a:endParaRPr lang="en-US" sz="2000" dirty="0"/>
          </a:p>
          <a:p>
            <a:pPr lvl="0"/>
            <a:r>
              <a:rPr lang="en-US" sz="2000" i="1" dirty="0"/>
              <a:t>What have you noticed about this component?</a:t>
            </a:r>
            <a:endParaRPr lang="en-US" sz="2000" dirty="0"/>
          </a:p>
          <a:p>
            <a:pPr lvl="1"/>
            <a:r>
              <a:rPr lang="en-US" sz="2000" i="1" dirty="0"/>
              <a:t>Do you see it as effective?</a:t>
            </a:r>
            <a:endParaRPr lang="en-US" sz="2000" dirty="0"/>
          </a:p>
          <a:p>
            <a:r>
              <a:rPr lang="en-US" sz="2000" i="1" dirty="0"/>
              <a:t>What has been most challenging to implement?</a:t>
            </a:r>
            <a:endParaRPr lang="en-US" sz="2000" dirty="0"/>
          </a:p>
          <a:p>
            <a:pPr lvl="1"/>
            <a:r>
              <a:rPr lang="en-US" sz="2000" i="1" dirty="0"/>
              <a:t>Describe the barriers related to this challenge</a:t>
            </a:r>
            <a:endParaRPr lang="en-US" sz="2000" dirty="0"/>
          </a:p>
          <a:p>
            <a:pPr lvl="0"/>
            <a:r>
              <a:rPr lang="en-US" sz="2000" i="1" dirty="0"/>
              <a:t>What do you need in order to overcome these barriers?</a:t>
            </a:r>
          </a:p>
          <a:p>
            <a:pPr marL="0" lvl="0" indent="0">
              <a:buNone/>
            </a:pPr>
            <a:endParaRPr lang="en-US" sz="2000" dirty="0"/>
          </a:p>
          <a:p>
            <a:r>
              <a:rPr lang="en-US" sz="2000" i="1" dirty="0"/>
              <a:t>How does your ZS implementation team cooperate to carry out the program?</a:t>
            </a:r>
            <a:endParaRPr lang="en-US" sz="2000" dirty="0"/>
          </a:p>
          <a:p>
            <a:pPr marL="0" indent="0">
              <a:buNone/>
            </a:pPr>
            <a:endParaRPr lang="en-US" sz="2000" dirty="0"/>
          </a:p>
          <a:p>
            <a:r>
              <a:rPr lang="en-US" sz="2000" i="1" dirty="0"/>
              <a:t>How have you brought suicide prevention training to the rest of your staff?</a:t>
            </a:r>
            <a:endParaRPr lang="en-US" sz="2000" dirty="0"/>
          </a:p>
          <a:p>
            <a:pPr>
              <a:lnSpc>
                <a:spcPct val="90000"/>
              </a:lnSpc>
            </a:pPr>
            <a:endParaRPr lang="en-US" sz="700" dirty="0">
              <a:solidFill>
                <a:schemeClr val="tx1"/>
              </a:solidFill>
            </a:endParaRPr>
          </a:p>
        </p:txBody>
      </p:sp>
    </p:spTree>
    <p:extLst>
      <p:ext uri="{BB962C8B-B14F-4D97-AF65-F5344CB8AC3E}">
        <p14:creationId xmlns:p14="http://schemas.microsoft.com/office/powerpoint/2010/main" val="86357660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9E89E-2033-F04F-86C5-E3918C4A7906}"/>
              </a:ext>
            </a:extLst>
          </p:cNvPr>
          <p:cNvSpPr>
            <a:spLocks noGrp="1"/>
          </p:cNvSpPr>
          <p:nvPr>
            <p:ph type="title"/>
          </p:nvPr>
        </p:nvSpPr>
        <p:spPr>
          <a:xfrm>
            <a:off x="537563" y="2099144"/>
            <a:ext cx="3610691" cy="2673194"/>
          </a:xfrm>
          <a:prstGeom prst="ellipse">
            <a:avLst/>
          </a:prstGeom>
          <a:noFill/>
          <a:ln>
            <a:solidFill>
              <a:schemeClr val="tx1">
                <a:lumMod val="85000"/>
                <a:lumOff val="15000"/>
              </a:schemeClr>
            </a:solidFill>
          </a:ln>
        </p:spPr>
        <p:txBody>
          <a:bodyPr>
            <a:normAutofit/>
          </a:bodyPr>
          <a:lstStyle/>
          <a:p>
            <a:r>
              <a:rPr lang="en-US" sz="2400">
                <a:solidFill>
                  <a:schemeClr val="tx1">
                    <a:lumMod val="95000"/>
                    <a:lumOff val="5000"/>
                  </a:schemeClr>
                </a:solidFill>
              </a:rPr>
              <a:t>INTERVIEW QUESTIONS </a:t>
            </a:r>
          </a:p>
        </p:txBody>
      </p:sp>
      <p:sp>
        <p:nvSpPr>
          <p:cNvPr id="3" name="Content Placeholder 2">
            <a:extLst>
              <a:ext uri="{FF2B5EF4-FFF2-40B4-BE49-F238E27FC236}">
                <a16:creationId xmlns:a16="http://schemas.microsoft.com/office/drawing/2014/main" id="{215AF7F1-0630-464B-A187-DDB16CDC5956}"/>
              </a:ext>
            </a:extLst>
          </p:cNvPr>
          <p:cNvSpPr>
            <a:spLocks noGrp="1"/>
          </p:cNvSpPr>
          <p:nvPr>
            <p:ph idx="1"/>
          </p:nvPr>
        </p:nvSpPr>
        <p:spPr>
          <a:xfrm>
            <a:off x="5297763" y="973600"/>
            <a:ext cx="5826919" cy="4924280"/>
          </a:xfrm>
        </p:spPr>
        <p:txBody>
          <a:bodyPr anchor="ctr">
            <a:normAutofit/>
          </a:bodyPr>
          <a:lstStyle/>
          <a:p>
            <a:r>
              <a:rPr lang="en-US" sz="2000" i="1" dirty="0"/>
              <a:t>What, if anything, has changed about your policies and procedures regarding…</a:t>
            </a:r>
            <a:endParaRPr lang="en-US" sz="2000" dirty="0"/>
          </a:p>
          <a:p>
            <a:pPr lvl="1"/>
            <a:r>
              <a:rPr lang="en-US" sz="1800" i="1" dirty="0"/>
              <a:t>Safety plans</a:t>
            </a:r>
            <a:endParaRPr lang="en-US" sz="1800" dirty="0"/>
          </a:p>
          <a:p>
            <a:pPr lvl="1"/>
            <a:r>
              <a:rPr lang="en-US" sz="1800" i="1" dirty="0"/>
              <a:t>Care management plans</a:t>
            </a:r>
            <a:endParaRPr lang="en-US" sz="1800" dirty="0"/>
          </a:p>
          <a:p>
            <a:pPr lvl="1"/>
            <a:r>
              <a:rPr lang="en-US" sz="1800" i="1" dirty="0"/>
              <a:t>Suicide risk assessment</a:t>
            </a:r>
            <a:endParaRPr lang="en-US" sz="1800" dirty="0"/>
          </a:p>
          <a:p>
            <a:pPr lvl="1"/>
            <a:r>
              <a:rPr lang="en-US" sz="1800" i="1" dirty="0"/>
              <a:t>Evidence-based interventions</a:t>
            </a:r>
            <a:endParaRPr lang="en-US" sz="1800" dirty="0"/>
          </a:p>
          <a:p>
            <a:pPr lvl="1"/>
            <a:r>
              <a:rPr lang="en-US" sz="1800" i="1" dirty="0"/>
              <a:t>Care transitions</a:t>
            </a:r>
            <a:endParaRPr lang="en-US" sz="1800" dirty="0"/>
          </a:p>
          <a:p>
            <a:pPr lvl="1"/>
            <a:r>
              <a:rPr lang="en-US" sz="1800" i="1" dirty="0"/>
              <a:t>Data collection</a:t>
            </a:r>
            <a:endParaRPr lang="en-US" sz="1800" dirty="0"/>
          </a:p>
          <a:p>
            <a:pPr lvl="1"/>
            <a:r>
              <a:rPr lang="en-US" sz="1800" i="1" dirty="0"/>
              <a:t>Repeat of organizational self-study</a:t>
            </a:r>
            <a:endParaRPr lang="en-US" sz="1800" dirty="0"/>
          </a:p>
          <a:p>
            <a:pPr lvl="1"/>
            <a:r>
              <a:rPr lang="en-US" sz="1800" i="1" dirty="0"/>
              <a:t>ZS workforce survey</a:t>
            </a:r>
            <a:endParaRPr lang="en-US" sz="1800" dirty="0"/>
          </a:p>
          <a:p>
            <a:r>
              <a:rPr lang="en-US" sz="2000" i="1" dirty="0"/>
              <a:t>How do you track whether those policies and procedures are reflected in staff practice?</a:t>
            </a:r>
            <a:endParaRPr lang="en-US" sz="2000" dirty="0"/>
          </a:p>
          <a:p>
            <a:pPr>
              <a:lnSpc>
                <a:spcPct val="90000"/>
              </a:lnSpc>
            </a:pPr>
            <a:endParaRPr lang="en-US" sz="700" dirty="0">
              <a:solidFill>
                <a:schemeClr val="tx1"/>
              </a:solidFill>
            </a:endParaRPr>
          </a:p>
        </p:txBody>
      </p:sp>
    </p:spTree>
    <p:extLst>
      <p:ext uri="{BB962C8B-B14F-4D97-AF65-F5344CB8AC3E}">
        <p14:creationId xmlns:p14="http://schemas.microsoft.com/office/powerpoint/2010/main" val="496283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135A5-C81E-254A-B918-DB20D7DC0DBC}"/>
              </a:ext>
            </a:extLst>
          </p:cNvPr>
          <p:cNvSpPr>
            <a:spLocks noGrp="1"/>
          </p:cNvSpPr>
          <p:nvPr>
            <p:ph type="title"/>
          </p:nvPr>
        </p:nvSpPr>
        <p:spPr>
          <a:xfrm>
            <a:off x="2231136" y="964692"/>
            <a:ext cx="7729728" cy="1188720"/>
          </a:xfrm>
        </p:spPr>
        <p:txBody>
          <a:bodyPr>
            <a:normAutofit/>
          </a:bodyPr>
          <a:lstStyle/>
          <a:p>
            <a:r>
              <a:rPr lang="en-US" dirty="0"/>
              <a:t>Methods continued</a:t>
            </a:r>
          </a:p>
        </p:txBody>
      </p:sp>
      <p:graphicFrame>
        <p:nvGraphicFramePr>
          <p:cNvPr id="5" name="Content Placeholder 2">
            <a:extLst>
              <a:ext uri="{FF2B5EF4-FFF2-40B4-BE49-F238E27FC236}">
                <a16:creationId xmlns:a16="http://schemas.microsoft.com/office/drawing/2014/main" id="{04F8B640-9331-4940-B666-28076DBCA9AA}"/>
              </a:ext>
            </a:extLst>
          </p:cNvPr>
          <p:cNvGraphicFramePr>
            <a:graphicFrameLocks noGrp="1"/>
          </p:cNvGraphicFramePr>
          <p:nvPr>
            <p:ph idx="1"/>
            <p:extLst>
              <p:ext uri="{D42A27DB-BD31-4B8C-83A1-F6EECF244321}">
                <p14:modId xmlns:p14="http://schemas.microsoft.com/office/powerpoint/2010/main" val="3227889723"/>
              </p:ext>
            </p:extLst>
          </p:nvPr>
        </p:nvGraphicFramePr>
        <p:xfrm>
          <a:off x="965201" y="2638425"/>
          <a:ext cx="10261600" cy="3101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603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4A092E-69ED-3040-8870-C49C8975C00F}"/>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a:t>Sources of success</a:t>
            </a:r>
          </a:p>
        </p:txBody>
      </p:sp>
      <p:pic>
        <p:nvPicPr>
          <p:cNvPr id="4" name="Content Placeholder 3">
            <a:extLst>
              <a:ext uri="{FF2B5EF4-FFF2-40B4-BE49-F238E27FC236}">
                <a16:creationId xmlns:a16="http://schemas.microsoft.com/office/drawing/2014/main" id="{F29BEB20-31E6-5D43-B868-1BFE91E5AEFC}"/>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1131093" y="-15020"/>
            <a:ext cx="9929813" cy="4140695"/>
          </a:xfrm>
          <a:prstGeom prst="rect">
            <a:avLst/>
          </a:prstGeom>
        </p:spPr>
      </p:pic>
    </p:spTree>
    <p:extLst>
      <p:ext uri="{BB962C8B-B14F-4D97-AF65-F5344CB8AC3E}">
        <p14:creationId xmlns:p14="http://schemas.microsoft.com/office/powerpoint/2010/main" val="4159091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F57011-DF2D-0E40-9CFB-5907C9A87348}"/>
              </a:ext>
            </a:extLst>
          </p:cNvPr>
          <p:cNvSpPr>
            <a:spLocks noGrp="1"/>
          </p:cNvSpPr>
          <p:nvPr>
            <p:ph type="title"/>
          </p:nvPr>
        </p:nvSpPr>
        <p:spPr>
          <a:xfrm>
            <a:off x="2231136" y="467418"/>
            <a:ext cx="7729728" cy="1188720"/>
          </a:xfrm>
          <a:solidFill>
            <a:srgbClr val="FFFFFF"/>
          </a:solidFill>
        </p:spPr>
        <p:txBody>
          <a:bodyPr>
            <a:normAutofit/>
          </a:bodyPr>
          <a:lstStyle/>
          <a:p>
            <a:r>
              <a:rPr lang="en-US" dirty="0"/>
              <a:t>Quotes</a:t>
            </a:r>
          </a:p>
        </p:txBody>
      </p:sp>
      <p:sp>
        <p:nvSpPr>
          <p:cNvPr id="3" name="Content Placeholder 2">
            <a:extLst>
              <a:ext uri="{FF2B5EF4-FFF2-40B4-BE49-F238E27FC236}">
                <a16:creationId xmlns:a16="http://schemas.microsoft.com/office/drawing/2014/main" id="{200DB52E-A914-FC4A-BFFF-44696A7D80DE}"/>
              </a:ext>
            </a:extLst>
          </p:cNvPr>
          <p:cNvSpPr>
            <a:spLocks noGrp="1"/>
          </p:cNvSpPr>
          <p:nvPr>
            <p:ph idx="1"/>
          </p:nvPr>
        </p:nvSpPr>
        <p:spPr>
          <a:xfrm>
            <a:off x="1706062" y="2291262"/>
            <a:ext cx="8779512" cy="2879256"/>
          </a:xfrm>
        </p:spPr>
        <p:txBody>
          <a:bodyPr>
            <a:normAutofit lnSpcReduction="10000"/>
          </a:bodyPr>
          <a:lstStyle/>
          <a:p>
            <a:r>
              <a:rPr lang="en-US" i="1" dirty="0">
                <a:solidFill>
                  <a:srgbClr val="404040"/>
                </a:solidFill>
              </a:rPr>
              <a:t>“We did that online learning module to introduce ZS as a concept, but we also pulled out some of that important learning that someone would learn in QPR. Like what the appropriate terminology is, what words to get rid of, what appropriate words we ought to be using. Like we talked about how saying “successful suicide” is not okay. We started talking about what you should be looking for if you were concerned about someone. We have an Ask Listen Act acronym, Ask are you struggling with anything? Are you feeling suicidal? Listen to what they say. Then take Action and based on our suicide policy, we identify what that is. We embed that in our online module. Which every person employed within our market, not system wide, had to take this calendar year. So they got live, in-person QPR and the online module” </a:t>
            </a:r>
          </a:p>
          <a:p>
            <a:pPr lvl="1"/>
            <a:r>
              <a:rPr lang="en-US" i="1" dirty="0">
                <a:solidFill>
                  <a:srgbClr val="404040"/>
                </a:solidFill>
              </a:rPr>
              <a:t>-Hospital system </a:t>
            </a:r>
            <a:endParaRPr lang="en-US" dirty="0">
              <a:solidFill>
                <a:srgbClr val="404040"/>
              </a:solidFill>
            </a:endParaRPr>
          </a:p>
          <a:p>
            <a:endParaRPr lang="en-US" dirty="0">
              <a:solidFill>
                <a:srgbClr val="404040"/>
              </a:solidFill>
            </a:endParaRPr>
          </a:p>
        </p:txBody>
      </p:sp>
    </p:spTree>
    <p:extLst>
      <p:ext uri="{BB962C8B-B14F-4D97-AF65-F5344CB8AC3E}">
        <p14:creationId xmlns:p14="http://schemas.microsoft.com/office/powerpoint/2010/main" val="363318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7A0D15-C6A5-DF4E-9794-AEA44E8516B3}"/>
              </a:ext>
            </a:extLst>
          </p:cNvPr>
          <p:cNvSpPr>
            <a:spLocks noGrp="1"/>
          </p:cNvSpPr>
          <p:nvPr>
            <p:ph type="title"/>
          </p:nvPr>
        </p:nvSpPr>
        <p:spPr>
          <a:xfrm>
            <a:off x="2231136" y="467418"/>
            <a:ext cx="7729728" cy="1188720"/>
          </a:xfrm>
          <a:solidFill>
            <a:srgbClr val="FFFFFF"/>
          </a:solidFill>
        </p:spPr>
        <p:txBody>
          <a:bodyPr>
            <a:normAutofit/>
          </a:bodyPr>
          <a:lstStyle/>
          <a:p>
            <a:r>
              <a:rPr lang="en-US" dirty="0"/>
              <a:t>QUOTES</a:t>
            </a:r>
          </a:p>
        </p:txBody>
      </p:sp>
      <p:sp>
        <p:nvSpPr>
          <p:cNvPr id="3" name="Content Placeholder 2">
            <a:extLst>
              <a:ext uri="{FF2B5EF4-FFF2-40B4-BE49-F238E27FC236}">
                <a16:creationId xmlns:a16="http://schemas.microsoft.com/office/drawing/2014/main" id="{592CFE7B-1D77-BB44-8CFC-104945BDEB57}"/>
              </a:ext>
            </a:extLst>
          </p:cNvPr>
          <p:cNvSpPr>
            <a:spLocks noGrp="1"/>
          </p:cNvSpPr>
          <p:nvPr>
            <p:ph idx="1"/>
          </p:nvPr>
        </p:nvSpPr>
        <p:spPr>
          <a:xfrm>
            <a:off x="1706062" y="1843590"/>
            <a:ext cx="8779512" cy="3326928"/>
          </a:xfrm>
        </p:spPr>
        <p:txBody>
          <a:bodyPr>
            <a:normAutofit fontScale="77500" lnSpcReduction="20000"/>
          </a:bodyPr>
          <a:lstStyle/>
          <a:p>
            <a:pPr>
              <a:lnSpc>
                <a:spcPct val="90000"/>
              </a:lnSpc>
            </a:pPr>
            <a:r>
              <a:rPr lang="en-US" sz="2100" i="1" dirty="0">
                <a:solidFill>
                  <a:srgbClr val="404040"/>
                </a:solidFill>
              </a:rPr>
              <a:t>“They are put on what is called the Care Pathway in our system and we are able to identify that they are higher risk, that helps other providers know that they should be asking safety questions and screening the for suicide. Primary care and any other external providers that have access to our electronic medical record chart. We even made a video on what it means to be on a care pathway. And to be identified one someone’s safety plan.</a:t>
            </a:r>
            <a:endParaRPr lang="en-US" sz="2100" dirty="0">
              <a:solidFill>
                <a:srgbClr val="404040"/>
              </a:solidFill>
            </a:endParaRPr>
          </a:p>
          <a:p>
            <a:pPr marL="0" indent="0">
              <a:lnSpc>
                <a:spcPct val="90000"/>
              </a:lnSpc>
              <a:buNone/>
            </a:pPr>
            <a:endParaRPr lang="en-US" sz="2100" dirty="0">
              <a:solidFill>
                <a:srgbClr val="404040"/>
              </a:solidFill>
            </a:endParaRPr>
          </a:p>
          <a:p>
            <a:pPr>
              <a:lnSpc>
                <a:spcPct val="90000"/>
              </a:lnSpc>
            </a:pPr>
            <a:r>
              <a:rPr lang="en-US" sz="2100" i="1" dirty="0">
                <a:solidFill>
                  <a:srgbClr val="404040"/>
                </a:solidFill>
              </a:rPr>
              <a:t>The video went out to school staff, cause we’ve tried hard to loop schools into this process because they see these kids 30 hours a week or whatever. To have them connected and to be support and another tool or resource for our clients to reach out to for support and assessment.</a:t>
            </a:r>
            <a:endParaRPr lang="en-US" sz="2100" dirty="0">
              <a:solidFill>
                <a:srgbClr val="404040"/>
              </a:solidFill>
            </a:endParaRPr>
          </a:p>
          <a:p>
            <a:pPr>
              <a:lnSpc>
                <a:spcPct val="90000"/>
              </a:lnSpc>
            </a:pPr>
            <a:endParaRPr lang="en-US" sz="2100" dirty="0">
              <a:solidFill>
                <a:srgbClr val="404040"/>
              </a:solidFill>
            </a:endParaRPr>
          </a:p>
          <a:p>
            <a:pPr>
              <a:lnSpc>
                <a:spcPct val="90000"/>
              </a:lnSpc>
            </a:pPr>
            <a:r>
              <a:rPr lang="en-US" sz="2100" i="1" dirty="0">
                <a:solidFill>
                  <a:srgbClr val="404040"/>
                </a:solidFill>
              </a:rPr>
              <a:t>We had our safety plan where kids could identify other adults they could turn to. We got calls from people who were identified, and they said, I don’t know what to do? I don’t know, what does that mean to me? And we thought that was a really great point, to show up on someone’s list, and then they show up with a safety plan, like hey I saw my therapist today and here’s my safety plan, that can bring up anxieties in teachers and other people. So that’s why we created the video.”</a:t>
            </a:r>
          </a:p>
          <a:p>
            <a:pPr marL="228600" lvl="1" indent="0">
              <a:lnSpc>
                <a:spcPct val="90000"/>
              </a:lnSpc>
              <a:buNone/>
            </a:pPr>
            <a:endParaRPr lang="en-US" sz="1900" dirty="0">
              <a:solidFill>
                <a:srgbClr val="404040"/>
              </a:solidFill>
            </a:endParaRPr>
          </a:p>
          <a:p>
            <a:pPr>
              <a:lnSpc>
                <a:spcPct val="90000"/>
              </a:lnSpc>
            </a:pPr>
            <a:endParaRPr lang="en-US" sz="1100" dirty="0">
              <a:solidFill>
                <a:srgbClr val="404040"/>
              </a:solidFill>
            </a:endParaRPr>
          </a:p>
        </p:txBody>
      </p:sp>
    </p:spTree>
    <p:extLst>
      <p:ext uri="{BB962C8B-B14F-4D97-AF65-F5344CB8AC3E}">
        <p14:creationId xmlns:p14="http://schemas.microsoft.com/office/powerpoint/2010/main" val="245533984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{30155457-B230-5B41-85A5-BCA01C977B20}tf10001120</Template>
  <TotalTime>80</TotalTime>
  <Words>1708</Words>
  <Application>Microsoft Office PowerPoint</Application>
  <PresentationFormat>Widescreen</PresentationFormat>
  <Paragraphs>129</Paragraphs>
  <Slides>15</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Gill Sans MT</vt:lpstr>
      <vt:lpstr>Parcel</vt:lpstr>
      <vt:lpstr>Zero Suicide Implementation Report</vt:lpstr>
      <vt:lpstr>The need </vt:lpstr>
      <vt:lpstr>Methods </vt:lpstr>
      <vt:lpstr>INTERVIEW QUESTIONS </vt:lpstr>
      <vt:lpstr>INTERVIEW QUESTIONS </vt:lpstr>
      <vt:lpstr>Methods continued</vt:lpstr>
      <vt:lpstr>Sources of success</vt:lpstr>
      <vt:lpstr>Quotes</vt:lpstr>
      <vt:lpstr>QUOTES</vt:lpstr>
      <vt:lpstr>Quotes </vt:lpstr>
      <vt:lpstr>Challenges/barriers</vt:lpstr>
      <vt:lpstr>QUOTES</vt:lpstr>
      <vt:lpstr>IDEAS FOR FURTHER SUPPORT</vt:lpstr>
      <vt:lpstr>PROJECT LIMITATIONS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Zero Suicide Implementation Report</dc:title>
  <dc:creator>Erica Elizabeth Steib</dc:creator>
  <cp:lastModifiedBy>Leah Rolando</cp:lastModifiedBy>
  <cp:revision>7</cp:revision>
  <dcterms:created xsi:type="dcterms:W3CDTF">2020-03-19T18:19:55Z</dcterms:created>
  <dcterms:modified xsi:type="dcterms:W3CDTF">2020-04-01T16:04:04Z</dcterms:modified>
</cp:coreProperties>
</file>