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0" d="100"/>
          <a:sy n="60" d="100"/>
        </p:scale>
        <p:origin x="96" y="1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469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1611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8924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4661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894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21524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3093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142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5397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6735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848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4990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94274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3772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015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6390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6/18/2019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8472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ealth.state.mn.us/patientsafety/publications/suicideprevhealthcarefac.pdf" TargetMode="External"/><Relationship Id="rId2" Type="http://schemas.openxmlformats.org/officeDocument/2006/relationships/hyperlink" Target="https://www.dhs.wisconsin.gov/dqa/memos/11-019.pdf" TargetMode="External"/><Relationship Id="rId1" Type="http://schemas.openxmlformats.org/officeDocument/2006/relationships/slideLayout" Target="../slideLayouts/slideLayout2.xml"/><Relationship Id="rId4" Type="http://schemas.openxmlformats.org/officeDocument/2006/relationships/hyperlink" Target="https://www.patientsafety.va.gov/professionals/onthejob/mentalhealth.as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26571"/>
            <a:ext cx="8911687" cy="802433"/>
          </a:xfrm>
        </p:spPr>
        <p:txBody>
          <a:bodyPr>
            <a:normAutofit fontScale="90000"/>
          </a:bodyPr>
          <a:lstStyle/>
          <a:p>
            <a:pPr algn="ctr"/>
            <a:r>
              <a:rPr lang="en-US" sz="2200" dirty="0">
                <a:solidFill>
                  <a:schemeClr val="tx1"/>
                </a:solidFill>
              </a:rPr>
              <a:t>Environmental factors need to be taken into account </a:t>
            </a:r>
            <a:r>
              <a:rPr lang="en-US" sz="2200">
                <a:solidFill>
                  <a:schemeClr val="tx1"/>
                </a:solidFill>
              </a:rPr>
              <a:t>within healthcare and other settings</a:t>
            </a:r>
            <a:br>
              <a:rPr lang="en-US" sz="2700"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2683564" y="924339"/>
            <a:ext cx="9094306" cy="6182139"/>
          </a:xfrm>
        </p:spPr>
        <p:txBody>
          <a:bodyPr>
            <a:normAutofit fontScale="62500" lnSpcReduction="20000"/>
          </a:bodyPr>
          <a:lstStyle/>
          <a:p>
            <a:pPr marL="0" indent="0">
              <a:buNone/>
            </a:pPr>
            <a:r>
              <a:rPr lang="en-US" sz="1900" b="1" dirty="0"/>
              <a:t>For example </a:t>
            </a:r>
          </a:p>
          <a:p>
            <a:pPr marL="0" indent="0">
              <a:buNone/>
            </a:pPr>
            <a:endParaRPr lang="en-US" b="1" dirty="0"/>
          </a:p>
          <a:p>
            <a:pPr marL="0" indent="0">
              <a:buNone/>
            </a:pPr>
            <a:r>
              <a:rPr lang="en-US" sz="1900" dirty="0"/>
              <a:t>Ceiling systems of a lay-in ceiling tile design should be avoided. Drop ceiling grids, and any plumbing, piping, ductwork or other potentially hazardous elements concealed above a ceiling can be used as a hanging device. The ceiling should be of monolithic construction. </a:t>
            </a:r>
          </a:p>
          <a:p>
            <a:pPr marL="0" indent="0">
              <a:buNone/>
            </a:pPr>
            <a:r>
              <a:rPr lang="en-US" sz="1900" dirty="0"/>
              <a:t>Sprinkler heads should be a flush mounted design. </a:t>
            </a:r>
          </a:p>
          <a:p>
            <a:pPr marL="0" indent="0">
              <a:buNone/>
            </a:pPr>
            <a:r>
              <a:rPr lang="en-US" sz="1900" dirty="0"/>
              <a:t>Door-closer devices should be mounted on the public side of a door versus the private patient side of the door. Ideally, the door-closer (if required) should be within view of a nurse or staff workstation. Door hinges should be of the continuous piano style. Door lever handles should point downward when in the latched position. Note that all hardware should have tamper-resistant fasteners. </a:t>
            </a:r>
          </a:p>
          <a:p>
            <a:pPr marL="0" indent="0">
              <a:buNone/>
            </a:pPr>
            <a:r>
              <a:rPr lang="en-US" sz="1900" dirty="0"/>
              <a:t>Towel bars are not required for American with Disabilities Act (ADA) accessibility compliance; therefore avoiding towel bar installations in private patient rooms is recommended. If provided, towel bars should be designed to not support the weight of the lowest weighted patient served on the unit. </a:t>
            </a:r>
          </a:p>
          <a:p>
            <a:pPr marL="0" indent="0">
              <a:buNone/>
            </a:pPr>
            <a:r>
              <a:rPr lang="en-US" sz="1900" dirty="0"/>
              <a:t>Showerheads should be of the flush mounted design. Push-button shower controls are recommended. </a:t>
            </a:r>
          </a:p>
          <a:p>
            <a:pPr marL="0" indent="0">
              <a:buNone/>
            </a:pPr>
            <a:r>
              <a:rPr lang="en-US" sz="1900" dirty="0"/>
              <a:t>Clothing rods or hooks should be designed to not support the weight of the lowest weighted patient served on the unit.</a:t>
            </a:r>
          </a:p>
          <a:p>
            <a:pPr marL="0" indent="0">
              <a:buNone/>
            </a:pPr>
            <a:r>
              <a:rPr lang="en-US" sz="1900" dirty="0"/>
              <a:t>Horizontal or partially inclined plumbing/utility pipes should be enclosed. </a:t>
            </a:r>
          </a:p>
          <a:p>
            <a:pPr marL="0" indent="0">
              <a:buNone/>
            </a:pPr>
            <a:r>
              <a:rPr lang="en-US" sz="1900" dirty="0"/>
              <a:t>ADA-compliant grab bars are required in 10% of the patient private/semi-private toilet rooms. The remaining 90% are not required to have ADA-compliant grab bars installed unless the patient room is used by a patient with disabilities. Reinforced wall areas for future installation of grab bars should be provided or existing wall capabilities should be verified. Grab bars for fully ambulatory patients should be removed. If grab bars are required for a patient, the bars should be mounted with a continuous rail-to-wall attachment. </a:t>
            </a:r>
          </a:p>
          <a:p>
            <a:pPr marL="0" indent="0">
              <a:buNone/>
            </a:pPr>
            <a:r>
              <a:rPr lang="en-US" sz="1900" dirty="0"/>
              <a:t>Shower curtain rods should be designed to not support the weight of the lowest weighted patient served on the unit. </a:t>
            </a:r>
            <a:endParaRPr lang="en-US" sz="1900" dirty="0">
              <a:hlinkClick r:id="rId2"/>
            </a:endParaRPr>
          </a:p>
          <a:p>
            <a:r>
              <a:rPr lang="en-US" sz="1900" dirty="0">
                <a:hlinkClick r:id="rId2"/>
              </a:rPr>
              <a:t>https://www.dhs.wisconsin.gov/dqa/memos/11-019.pdf</a:t>
            </a:r>
            <a:r>
              <a:rPr lang="en-US" sz="1900" dirty="0"/>
              <a:t>  Wisconsin</a:t>
            </a:r>
            <a:endParaRPr lang="en-US" sz="1900" dirty="0">
              <a:hlinkClick r:id="rId3"/>
            </a:endParaRPr>
          </a:p>
          <a:p>
            <a:r>
              <a:rPr lang="en-US" sz="1900" dirty="0">
                <a:hlinkClick r:id="rId3"/>
              </a:rPr>
              <a:t>http://www.health.state.mn.us/patientsafety/publications/suicideprevhealthcarefac.pdf</a:t>
            </a:r>
            <a:r>
              <a:rPr lang="en-US" sz="1900" dirty="0"/>
              <a:t>     Minnesota</a:t>
            </a:r>
          </a:p>
          <a:p>
            <a:pPr fontAlgn="b"/>
            <a:r>
              <a:rPr lang="en-US" sz="1900" dirty="0"/>
              <a:t>Mental Health Environment of Care Checklist VHA National Center for Patient Safety  Department of Veterans Affairs  Version 03-01-2012     </a:t>
            </a:r>
            <a:r>
              <a:rPr lang="en-US" sz="1900" dirty="0">
                <a:hlinkClick r:id="rId4"/>
              </a:rPr>
              <a:t>https://www.patientsafety.va.gov/professionals/onthejob/mentalhealth.asp</a:t>
            </a:r>
            <a:r>
              <a:rPr lang="en-US" sz="1900" dirty="0"/>
              <a:t> </a:t>
            </a:r>
          </a:p>
          <a:p>
            <a:endParaRPr lang="en-US" dirty="0"/>
          </a:p>
          <a:p>
            <a:endParaRPr lang="en-US" dirty="0"/>
          </a:p>
          <a:p>
            <a:endParaRPr lang="en-US" dirty="0"/>
          </a:p>
        </p:txBody>
      </p:sp>
    </p:spTree>
    <p:extLst>
      <p:ext uri="{BB962C8B-B14F-4D97-AF65-F5344CB8AC3E}">
        <p14:creationId xmlns:p14="http://schemas.microsoft.com/office/powerpoint/2010/main" val="3637198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220436"/>
            <a:ext cx="8915400" cy="6923314"/>
          </a:xfrm>
        </p:spPr>
        <p:txBody>
          <a:bodyPr>
            <a:normAutofit fontScale="62500" lnSpcReduction="20000"/>
          </a:bodyPr>
          <a:lstStyle/>
          <a:p>
            <a:pPr marL="0" indent="0" algn="ctr">
              <a:buNone/>
            </a:pPr>
            <a:r>
              <a:rPr lang="en-US" b="1" dirty="0"/>
              <a:t>Checklist for Assessing Environmental Risks for Suicide </a:t>
            </a:r>
          </a:p>
          <a:p>
            <a:pPr marL="0" lvl="0" indent="0">
              <a:buNone/>
            </a:pPr>
            <a:r>
              <a:rPr lang="en-US" dirty="0"/>
              <a:t>The following is a brief checklist to help hospitals assess and address suicide risks in their ED and medical/surgical units. </a:t>
            </a:r>
          </a:p>
          <a:p>
            <a:pPr marL="0" lvl="0" indent="0">
              <a:buNone/>
            </a:pPr>
            <a:r>
              <a:rPr lang="en-US" dirty="0"/>
              <a:t>❏  Avoid “lay-in” ceilings. These can make it easier for the patient to hide contraband, can provide a convenient place to    	secure a ligature for self-harm, or may allow the patient access to above-the-ceiling interstitial spaces. </a:t>
            </a:r>
          </a:p>
          <a:p>
            <a:pPr marL="0" lvl="0" indent="0">
              <a:buNone/>
            </a:pPr>
            <a:r>
              <a:rPr lang="en-US" dirty="0"/>
              <a:t>❏  If the outside window of the room is operable, limit the opening so a person could not pass through (4–6 inches is considered 	the architectural standard of care). Alternatively, consider protecting a window with a security screen that is secured by a 	device that can be removed from the inside only with a special tool (such as a non-common screw head). </a:t>
            </a:r>
          </a:p>
          <a:p>
            <a:pPr marL="0" lvl="0" indent="0">
              <a:buNone/>
            </a:pPr>
            <a:r>
              <a:rPr lang="en-US" dirty="0"/>
              <a:t>❏  Make window glazing shatter-proof. </a:t>
            </a:r>
          </a:p>
          <a:p>
            <a:pPr marL="0" lvl="0" indent="0">
              <a:buNone/>
            </a:pPr>
            <a:r>
              <a:rPr lang="en-US" dirty="0"/>
              <a:t>❏  Use a tamper-resistant, anti-ligature door knob for the patient’s room. </a:t>
            </a:r>
          </a:p>
          <a:p>
            <a:pPr marL="0" lvl="0" indent="0">
              <a:buNone/>
            </a:pPr>
            <a:r>
              <a:rPr lang="en-US" dirty="0"/>
              <a:t>❏  If a hospital bed is in use, secure the electrical power cord on the bed. Consider replacing the bed cord with a “jumper cord” 	that can be removed by staff, kept in a secure place, and used only when the bed needs to be adjusted. (Check the bed 	design to ensure that the bed can be mechanically lowered to a “CPR” position.) </a:t>
            </a:r>
          </a:p>
          <a:p>
            <a:pPr marL="0" lvl="0" indent="0">
              <a:buNone/>
            </a:pPr>
            <a:r>
              <a:rPr lang="en-US" dirty="0"/>
              <a:t>❏  Use tamper-resistant screws throughout the room. </a:t>
            </a:r>
          </a:p>
          <a:p>
            <a:pPr marL="0" lvl="0" indent="0">
              <a:buNone/>
            </a:pPr>
            <a:r>
              <a:rPr lang="en-US" dirty="0"/>
              <a:t>❏  Secure the power cord on the TV. A mounting bracket can be an attachment point for a ligature. </a:t>
            </a:r>
          </a:p>
          <a:p>
            <a:pPr marL="0" lvl="0" indent="0">
              <a:buNone/>
            </a:pPr>
            <a:r>
              <a:rPr lang="en-US" dirty="0"/>
              <a:t>❏  Replace cork bulletin boards with dry-mark boards, thus eliminating inadvertent use of thumbtacks. </a:t>
            </a:r>
          </a:p>
          <a:p>
            <a:pPr marL="0" lvl="0" indent="0">
              <a:buNone/>
            </a:pPr>
            <a:r>
              <a:rPr lang="en-US" dirty="0"/>
              <a:t>❏  Use shatter-proof and tamper-resistant glass in night lights and other lighting fixtures.</a:t>
            </a:r>
          </a:p>
          <a:p>
            <a:pPr marL="0" lvl="0" indent="0">
              <a:buNone/>
            </a:pPr>
            <a:r>
              <a:rPr lang="en-US" dirty="0"/>
              <a:t>❏  Secure light fixtures to restrict patient access to bulbs and sockets. </a:t>
            </a:r>
          </a:p>
          <a:p>
            <a:pPr marL="0" lvl="0" indent="0">
              <a:buNone/>
            </a:pPr>
            <a:r>
              <a:rPr lang="en-US" dirty="0"/>
              <a:t>❏  Remove grab bars in the bathroom or fill in the wall “gap.” </a:t>
            </a:r>
          </a:p>
          <a:p>
            <a:pPr marL="0" lvl="0" indent="0">
              <a:buNone/>
            </a:pPr>
            <a:r>
              <a:rPr lang="en-US" dirty="0"/>
              <a:t>❏  Eliminate coat hooks, towel bars, cubicle curtain tracks, and closet poles. </a:t>
            </a:r>
          </a:p>
          <a:p>
            <a:pPr marL="0" lvl="0" indent="0">
              <a:buNone/>
            </a:pPr>
            <a:r>
              <a:rPr lang="en-US" dirty="0"/>
              <a:t>❏  Ensure that all electrical outlets are GFCI (ground fault circuit interrupter) and tamper resistant. </a:t>
            </a:r>
          </a:p>
          <a:p>
            <a:pPr marL="0" lvl="0" indent="0">
              <a:buNone/>
            </a:pPr>
            <a:r>
              <a:rPr lang="en-US" dirty="0"/>
              <a:t>❏  Replace metal outlet covers with shatter-proof non-conductive covers. </a:t>
            </a:r>
          </a:p>
          <a:p>
            <a:pPr marL="0" lvl="0" indent="0">
              <a:buNone/>
            </a:pPr>
            <a:r>
              <a:rPr lang="en-US" dirty="0"/>
              <a:t>❏  Protect the piping for the toilet and lavatory. </a:t>
            </a:r>
          </a:p>
          <a:p>
            <a:pPr marL="0" lvl="0" indent="0">
              <a:buNone/>
            </a:pPr>
            <a:r>
              <a:rPr lang="en-US" dirty="0"/>
              <a:t>❏  Use tamper-resistant lavatory faucets. </a:t>
            </a:r>
          </a:p>
          <a:p>
            <a:pPr marL="0" lvl="0" indent="0">
              <a:buNone/>
            </a:pPr>
            <a:r>
              <a:rPr lang="en-US" dirty="0"/>
              <a:t>❏  Ensure that HVAC (heating, ventilating, and air conditioning) grills are tamper resistant. </a:t>
            </a:r>
          </a:p>
          <a:p>
            <a:pPr marL="0" lvl="0" indent="0">
              <a:buNone/>
            </a:pPr>
            <a:r>
              <a:rPr lang="en-US" dirty="0"/>
              <a:t>❏  Use tamper-resistant shower controls and shower heads. </a:t>
            </a:r>
          </a:p>
          <a:p>
            <a:pPr marL="0" lvl="0" indent="0">
              <a:buNone/>
            </a:pPr>
            <a:r>
              <a:rPr lang="en-US" dirty="0"/>
              <a:t>❏  Ensure that mirror and picture glazing material are shatter-proof. Source: Adapted from Sine D.M.: Latent risks in the built 	environment for the behavioral health patient: Concerns for the healthcare risk manager.</a:t>
            </a:r>
          </a:p>
          <a:p>
            <a:pPr marL="0" indent="0">
              <a:buNone/>
            </a:pPr>
            <a:r>
              <a:rPr lang="en-US" dirty="0"/>
              <a:t> In The American Society for Healthcare Risk Management Handbook, 6th ed. Chicago: American Hospital Association, 2010.</a:t>
            </a:r>
          </a:p>
        </p:txBody>
      </p:sp>
    </p:spTree>
    <p:extLst>
      <p:ext uri="{BB962C8B-B14F-4D97-AF65-F5344CB8AC3E}">
        <p14:creationId xmlns:p14="http://schemas.microsoft.com/office/powerpoint/2010/main" val="128166845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otalTime>440</TotalTime>
  <Words>484</Words>
  <Application>Microsoft Office PowerPoint</Application>
  <PresentationFormat>Widescreen</PresentationFormat>
  <Paragraphs>38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Century Gothic</vt:lpstr>
      <vt:lpstr>Wingdings 3</vt:lpstr>
      <vt:lpstr>Wisp</vt:lpstr>
      <vt:lpstr>Environmental factors need to be taken into account within healthcare and other settings </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 Gross</dc:creator>
  <cp:lastModifiedBy>Leah Rolando</cp:lastModifiedBy>
  <cp:revision>3</cp:revision>
  <cp:lastPrinted>2019-06-18T21:56:32Z</cp:lastPrinted>
  <dcterms:created xsi:type="dcterms:W3CDTF">2019-06-10T14:57:42Z</dcterms:created>
  <dcterms:modified xsi:type="dcterms:W3CDTF">2019-06-18T21:57:57Z</dcterms:modified>
</cp:coreProperties>
</file>